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theme/theme15.xml" ContentType="application/vnd.openxmlformats-officedocument.theme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slideLayouts/slideLayout31.xml" ContentType="application/vnd.openxmlformats-officedocument.presentationml.slideLayout+xml"/>
  <Override PartName="/ppt/theme/theme17.xml" ContentType="application/vnd.openxmlformats-officedocument.theme+xml"/>
  <Override PartName="/ppt/slideLayouts/slideLayout32.xml" ContentType="application/vnd.openxmlformats-officedocument.presentationml.slideLayout+xml"/>
  <Override PartName="/ppt/theme/theme18.xml" ContentType="application/vnd.openxmlformats-officedocument.theme+xml"/>
  <Override PartName="/ppt/slideLayouts/slideLayout33.xml" ContentType="application/vnd.openxmlformats-officedocument.presentationml.slideLayout+xml"/>
  <Override PartName="/ppt/theme/theme19.xml" ContentType="application/vnd.openxmlformats-officedocument.theme+xml"/>
  <Override PartName="/ppt/slideLayouts/slideLayout34.xml" ContentType="application/vnd.openxmlformats-officedocument.presentationml.slideLayout+xml"/>
  <Override PartName="/ppt/theme/theme20.xml" ContentType="application/vnd.openxmlformats-officedocument.theme+xml"/>
  <Override PartName="/ppt/slideLayouts/slideLayout3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79" r:id="rId2"/>
    <p:sldMasterId id="2147483681" r:id="rId3"/>
    <p:sldMasterId id="2147483683" r:id="rId4"/>
    <p:sldMasterId id="2147483685" r:id="rId5"/>
    <p:sldMasterId id="2147483687" r:id="rId6"/>
    <p:sldMasterId id="2147483689" r:id="rId7"/>
    <p:sldMasterId id="2147483691" r:id="rId8"/>
    <p:sldMasterId id="2147483693" r:id="rId9"/>
    <p:sldMasterId id="2147483695" r:id="rId10"/>
    <p:sldMasterId id="2147483697" r:id="rId11"/>
    <p:sldMasterId id="2147483699" r:id="rId12"/>
    <p:sldMasterId id="2147483701" r:id="rId13"/>
    <p:sldMasterId id="2147483703" r:id="rId14"/>
    <p:sldMasterId id="2147483705" r:id="rId15"/>
    <p:sldMasterId id="2147483707" r:id="rId16"/>
    <p:sldMasterId id="2147483709" r:id="rId17"/>
    <p:sldMasterId id="2147483711" r:id="rId18"/>
    <p:sldMasterId id="2147483713" r:id="rId19"/>
    <p:sldMasterId id="2147483715" r:id="rId20"/>
    <p:sldMasterId id="2147483717" r:id="rId21"/>
  </p:sldMasterIdLst>
  <p:notesMasterIdLst>
    <p:notesMasterId r:id="rId49"/>
  </p:notesMasterIdLst>
  <p:sldIdLst>
    <p:sldId id="256" r:id="rId22"/>
    <p:sldId id="257" r:id="rId23"/>
    <p:sldId id="259" r:id="rId24"/>
    <p:sldId id="260" r:id="rId25"/>
    <p:sldId id="261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62" r:id="rId47"/>
    <p:sldId id="263" r:id="rId4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ahnna nunez" initials="" lastIdx="1" clrIdx="0"/>
  <p:cmAuthor id="1" name="Alena Marie" initials="" lastIdx="1" clrIdx="1"/>
  <p:cmAuthor id="2" name="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>
        <p:scale>
          <a:sx n="76" d="100"/>
          <a:sy n="76" d="100"/>
        </p:scale>
        <p:origin x="-107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Move to second line.</p:text>
  </p:cm>
  <p:cm authorId="1" idx="1">
    <p:pos x="6000" y="100"/>
    <p:text>I'm wondering if we can re-word this into more accessible language. When I read this I still say, wait, what are they? May a few simple bullets?</p:text>
  </p:cm>
  <p:cm authorId="2" idx="1">
    <p:pos x="6000" y="200"/>
    <p:text>I am thinking of cutting this slide for Module 1, though. I think its more Module 2- what do you think?
-Raquel Bernaldo</p:text>
  </p:cm>
  <p:cm authorId="2" idx="2">
    <p:pos x="6000" y="300"/>
    <p:text>I think if participants can read the doc beforehand and nancy's intro (or an intro like nancy's) could be better/ more engaging then presenting these quickly would seem more relevant to participants
-Raquel Bernaldo</p:text>
  </p:cm>
  <p:cm authorId="2" idx="3">
    <p:pos x="6000" y="400"/>
    <p:text>Do you feel like we need to actually present all these, since the links are less obvious, or just reference them quickly?
-Alena Marie
-
-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5256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recording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webinars are open to anyone. 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</a:t>
            </a:r>
            <a:r>
              <a:rPr lang="en-US" baseline="0" dirty="0" smtClean="0"/>
              <a:t> website, show where prevention under CB is. No more PPN page. Resources – searchable library. Webinars can found by searching by title or by searching Prevention peer network. Test one (check before and make sure they are up and connected to each other)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62202-55B9-4A10-804F-B5F38E8B27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62000" y="1676400"/>
            <a:ext cx="7467600" cy="297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 rot="5400000">
            <a:off x="2309016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27000" algn="l" rtl="0">
              <a:spcBef>
                <a:spcPts val="640"/>
              </a:spcBef>
              <a:buClr>
                <a:srgbClr val="6C3F9C"/>
              </a:buClr>
              <a:buFont typeface="Arial"/>
              <a:buChar char="•"/>
              <a:defRPr/>
            </a:lvl1pPr>
            <a:lvl2pPr marL="742950" indent="1587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90500" algn="l" rtl="0">
              <a:spcBef>
                <a:spcPts val="480"/>
              </a:spcBef>
              <a:buClr>
                <a:srgbClr val="BA8BDD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 rot="5400000">
            <a:off x="4732335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 rot="5400000">
            <a:off x="541334" y="190498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27000" algn="l" rtl="0">
              <a:spcBef>
                <a:spcPts val="640"/>
              </a:spcBef>
              <a:buClr>
                <a:srgbClr val="6C3F9C"/>
              </a:buClr>
              <a:buFont typeface="Arial"/>
              <a:buChar char="•"/>
              <a:defRPr/>
            </a:lvl1pPr>
            <a:lvl2pPr marL="742950" indent="1587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90500" algn="l" rtl="0">
              <a:spcBef>
                <a:spcPts val="480"/>
              </a:spcBef>
              <a:buClr>
                <a:srgbClr val="BA8BDD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1651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/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228600" algn="l" rtl="0">
              <a:spcBef>
                <a:spcPts val="640"/>
              </a:spcBef>
              <a:buClr>
                <a:srgbClr val="6C3F9C"/>
              </a:buClr>
              <a:buFont typeface="Trebuchet MS"/>
              <a:buChar char="•"/>
              <a:defRPr/>
            </a:lvl1pPr>
            <a:lvl2pPr marL="742950" indent="222250" algn="l" rtl="0">
              <a:spcBef>
                <a:spcPts val="560"/>
              </a:spcBef>
              <a:buClr>
                <a:schemeClr val="dk1"/>
              </a:buClr>
              <a:buFont typeface="Trebuchet MS"/>
              <a:buChar char="–"/>
              <a:defRPr/>
            </a:lvl2pPr>
            <a:lvl3pPr marL="1143000" indent="241300" algn="l" rtl="0">
              <a:spcBef>
                <a:spcPts val="480"/>
              </a:spcBef>
              <a:buClr>
                <a:srgbClr val="BA8BDD"/>
              </a:buClr>
              <a:buFont typeface="Trebuchet MS"/>
              <a:buChar char="•"/>
              <a:defRPr/>
            </a:lvl3pPr>
            <a:lvl4pPr marL="16002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–"/>
              <a:defRPr/>
            </a:lvl4pPr>
            <a:lvl5pPr marL="20574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»"/>
              <a:defRPr/>
            </a:lvl5pPr>
            <a:lvl6pPr marL="25146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/>
            </a:lvl6pPr>
            <a:lvl7pPr marL="29718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/>
            </a:lvl7pPr>
            <a:lvl8pPr marL="34290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/>
            </a:lvl8pPr>
            <a:lvl9pPr marL="3886200" indent="165100" algn="l" rtl="0">
              <a:spcBef>
                <a:spcPts val="400"/>
              </a:spcBef>
              <a:buClr>
                <a:schemeClr val="dk1"/>
              </a:buClr>
              <a:buFont typeface="Trebuchet MS"/>
              <a:buChar char="•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7848-D3CC-4865-A131-D5081AB76FE2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E91186-3262-405C-928E-89AFE524EF1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7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85800" y="22860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8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9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0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1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2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4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rebuchet M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127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C3F9C"/>
              </a:buClr>
              <a:buFont typeface="Arial"/>
              <a:buChar char="•"/>
              <a:defRPr/>
            </a:lvl1pPr>
            <a:lvl2pPr marL="742950" marR="0" indent="158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A8BDD"/>
              </a:buClr>
              <a:buFont typeface="Arial"/>
              <a:buChar char="•"/>
              <a:defRPr/>
            </a:lvl3pPr>
            <a:lvl4pPr marL="16002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363592" y="6118300"/>
            <a:ext cx="1551807" cy="58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152400" y="6356350"/>
            <a:ext cx="7086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5D7848-D3CC-4865-A131-D5081AB76FE2}" type="datetimeFigureOut">
              <a:rPr lang="en-US" kern="1200" smtClean="0">
                <a:latin typeface="Georgia"/>
                <a:ea typeface="+mn-ea"/>
                <a:cs typeface="+mn-cs"/>
              </a:rPr>
              <a:pPr/>
              <a:t>8/10/2015</a:t>
            </a:fld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kern="1200">
              <a:latin typeface="Georgia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E91186-3262-405C-928E-89AFE524EF11}" type="slidenum">
              <a:rPr lang="en-US" kern="1200" smtClean="0">
                <a:solidFill>
                  <a:srgbClr val="8CADAE">
                    <a:shade val="75000"/>
                  </a:srgbClr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srgbClr val="8CADAE">
                  <a:shade val="75000"/>
                </a:srgb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UGCDSXpww" TargetMode="External"/><Relationship Id="rId2" Type="http://schemas.openxmlformats.org/officeDocument/2006/relationships/hyperlink" Target="https://www.youtube.com/watch?v=UeZFrU6d9SU&amp;list=PLmWEE2yVlgPZdP_ouhl7Mfxc3ejYkBBJk&amp;index=13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ww.youtube.com/watch?v=E6es_ByyZHE" TargetMode="External"/><Relationship Id="rId4" Type="http://schemas.openxmlformats.org/officeDocument/2006/relationships/hyperlink" Target="https://www.youtube.com/watch?v=rL1q19yrLb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UeZFrU6d9SU&amp;list=PLmWEE2yVlgPZdP_ouhl7Mfxc3ejYkBBJk&amp;index=13" TargetMode="Externa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8F9iJ_h4lyY" TargetMode="Externa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LyqNLY" TargetMode="External"/><Relationship Id="rId2" Type="http://schemas.openxmlformats.org/officeDocument/2006/relationships/hyperlink" Target="http://bit.ly/1KgLwCf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hyperlink" Target="http://bit.ly/1JbYzGr" TargetMode="External"/><Relationship Id="rId4" Type="http://schemas.openxmlformats.org/officeDocument/2006/relationships/hyperlink" Target="http://bit.ly/1CSwsej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bit.ly/1LyrFA8" TargetMode="Externa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ncompetech.com/m" TargetMode="Externa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VlKdYU" TargetMode="External"/><Relationship Id="rId2" Type="http://schemas.openxmlformats.org/officeDocument/2006/relationships/hyperlink" Target="http://bit.ly/1fYVOgD" TargetMode="Externa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oCq2mL4YbA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s://www.youtube.com/watch?v=AhWcz6h-NXM" TargetMode="External"/><Relationship Id="rId7" Type="http://schemas.openxmlformats.org/officeDocument/2006/relationships/hyperlink" Target="https://www.youtube.com/watch?v=ffYg4FtkQ7k" TargetMode="External"/><Relationship Id="rId12" Type="http://schemas.openxmlformats.org/officeDocument/2006/relationships/image" Target="../media/image26.png"/><Relationship Id="rId2" Type="http://schemas.openxmlformats.org/officeDocument/2006/relationships/hyperlink" Target="https://www.youtube.com/watch?v=DJczPYaZqKA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youtube.com/watch?v=VSPlJcdL5Pw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youtube.com/watch?v=ce8-akWES-Q" TargetMode="External"/><Relationship Id="rId10" Type="http://schemas.openxmlformats.org/officeDocument/2006/relationships/hyperlink" Target="https://www.youtube.com/watch?v=NRHEEivwr30" TargetMode="External"/><Relationship Id="rId4" Type="http://schemas.openxmlformats.org/officeDocument/2006/relationships/hyperlink" Target="https://www.youtube.com/watch?v=-pFKwXnavX0" TargetMode="External"/><Relationship Id="rId9" Type="http://schemas.openxmlformats.org/officeDocument/2006/relationships/hyperlink" Target="https://www.youtube.com/watch?v=mEre3nRph3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edv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111131" y="1524000"/>
            <a:ext cx="1295400" cy="1371600"/>
          </a:xfrm>
          <a:prstGeom prst="ellipse">
            <a:avLst/>
          </a:prstGeom>
          <a:gradFill flip="none" rotWithShape="1">
            <a:gsLst>
              <a:gs pos="0">
                <a:srgbClr val="6600FF">
                  <a:tint val="66000"/>
                  <a:satMod val="160000"/>
                </a:srgbClr>
              </a:gs>
              <a:gs pos="50000">
                <a:srgbClr val="6600FF">
                  <a:tint val="44500"/>
                  <a:satMod val="160000"/>
                </a:srgbClr>
              </a:gs>
              <a:gs pos="100000">
                <a:srgbClr val="6600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609600" y="1676400"/>
            <a:ext cx="6952500" cy="1939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C3F9C"/>
              </a:buClr>
              <a:buSzPct val="25000"/>
              <a:buFont typeface="Trebuchet MS"/>
              <a:buNone/>
            </a:pPr>
            <a:r>
              <a:rPr lang="en-US" sz="40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Prevention Peer Network</a:t>
            </a:r>
            <a:br>
              <a:rPr lang="en-US" sz="40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</a:br>
            <a:r>
              <a:rPr lang="en-US" sz="16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August 20, 2015</a:t>
            </a:r>
            <a:endParaRPr lang="en-US" sz="16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881" y="3307080"/>
            <a:ext cx="7421718" cy="4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304800" y="6103203"/>
            <a:ext cx="6858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000" b="0" i="0" u="none" strike="noStrike" cap="none" baseline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rebuchet MS"/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 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14750" y="5648750"/>
            <a:ext cx="4439398" cy="1126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3676"/>
            <a:ext cx="5121275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Creating Public Service Announcements (PSA)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PSAs can be used as: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Primary prevention </a:t>
            </a:r>
          </a:p>
          <a:p>
            <a:pPr lvl="2"/>
            <a:r>
              <a:rPr lang="en-US" sz="3000" dirty="0" smtClean="0">
                <a:solidFill>
                  <a:schemeClr val="tx1"/>
                </a:solidFill>
              </a:rPr>
              <a:t>Activities that take place before violence occurs to prevent initial </a:t>
            </a:r>
            <a:r>
              <a:rPr lang="en-US" sz="3200" dirty="0" smtClean="0"/>
              <a:t>perpetration or victimization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An evaluation tool</a:t>
            </a:r>
          </a:p>
          <a:p>
            <a:pPr lvl="2"/>
            <a:r>
              <a:rPr lang="en-US" sz="3000" dirty="0" smtClean="0"/>
              <a:t>In addition to pre and post surveys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and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Choose a school and specific group of students (clubs, class, groups)</a:t>
            </a:r>
          </a:p>
          <a:p>
            <a:r>
              <a:rPr lang="en-US" dirty="0" smtClean="0"/>
              <a:t>Choosing topics for workshops</a:t>
            </a:r>
          </a:p>
          <a:p>
            <a:r>
              <a:rPr lang="en-US" dirty="0" smtClean="0"/>
              <a:t>Teacher engagement is vital</a:t>
            </a:r>
          </a:p>
          <a:p>
            <a:r>
              <a:rPr lang="en-US" dirty="0" smtClean="0"/>
              <a:t>Mentor for each group is ideal</a:t>
            </a:r>
          </a:p>
          <a:p>
            <a:r>
              <a:rPr lang="en-US" dirty="0" smtClean="0"/>
              <a:t>Is there a space for a film screening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Technology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Food/drink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Awards</a:t>
            </a:r>
          </a:p>
          <a:p>
            <a:r>
              <a:rPr lang="en-US" dirty="0" smtClean="0"/>
              <a:t>Marketing the PSA Screening</a:t>
            </a:r>
          </a:p>
          <a:p>
            <a:r>
              <a:rPr lang="en-US" dirty="0" smtClean="0"/>
              <a:t>Engaging students in Ceremony</a:t>
            </a:r>
          </a:p>
          <a:p>
            <a:r>
              <a:rPr lang="en-US" dirty="0" smtClean="0"/>
              <a:t>Panel of students for Q&amp;A</a:t>
            </a:r>
          </a:p>
          <a:p>
            <a:endParaRPr lang="en-US" dirty="0"/>
          </a:p>
        </p:txBody>
      </p:sp>
      <p:pic>
        <p:nvPicPr>
          <p:cNvPr id="4" name="Picture 3" descr="filmm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3834994"/>
            <a:ext cx="3137359" cy="208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PSA’s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8-10 Workshops and hands-on classes with two specific goals.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Goal #1: To educate students about social issues such as dating violence, bullying and depression in a safe and supportive environment.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Goal #2: To train students how to be agents of change on campus, in the community, and worldwide using video as a tool. </a:t>
            </a:r>
          </a:p>
          <a:p>
            <a:r>
              <a:rPr lang="en-US" dirty="0" smtClean="0"/>
              <a:t>Topics may include: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Gender roles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Media Literacy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Self-esteem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Body Image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Bullying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Depression and suicide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Teen Dating violence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Healthy friendships and relationships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Boundaries and consent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Anger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 to help a friend </a:t>
            </a:r>
          </a:p>
        </p:txBody>
      </p:sp>
      <p:pic>
        <p:nvPicPr>
          <p:cNvPr id="5" name="Picture 4" descr="1901349_610903622333457_17288625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3048000"/>
            <a:ext cx="2971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099344" y="1758442"/>
          <a:ext cx="6908800" cy="4360223"/>
        </p:xfrm>
        <a:graphic>
          <a:graphicData uri="http://schemas.openxmlformats.org/drawingml/2006/table">
            <a:tbl>
              <a:tblPr/>
              <a:tblGrid>
                <a:gridCol w="510540"/>
                <a:gridCol w="1257935"/>
                <a:gridCol w="5140325"/>
              </a:tblGrid>
              <a:tr h="21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#</a:t>
                      </a:r>
                      <a:endParaRPr lang="en-US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Date: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Topic: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Sept. 17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Getting to Know You: Introductions, Icebreakers and Team Building Activities </a:t>
                      </a:r>
                      <a:endParaRPr lang="en-US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+mj-lt"/>
                          <a:ea typeface="Calibri"/>
                          <a:cs typeface="Times New Roman"/>
                        </a:rPr>
                        <a:t>Wed. Sept. 24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Gender Roles: Life in a Box Exercise </a:t>
                      </a:r>
                      <a:b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en-US" sz="1200" u="sng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hlinkClick r:id="rId2"/>
                        </a:rPr>
                        <a:t>Gender Box PSA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” “</a:t>
                      </a:r>
                      <a:r>
                        <a:rPr kumimoji="0" lang="en-US" sz="1200" u="sng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hlinkClick r:id="rId3"/>
                        </a:rPr>
                        <a:t>Impossible Dream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”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+mj-lt"/>
                          <a:ea typeface="Calibri"/>
                          <a:cs typeface="Times New Roman"/>
                        </a:rPr>
                        <a:t>Wed. Oct. 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Media Literacy</a:t>
                      </a:r>
                      <a:b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“</a:t>
                      </a:r>
                      <a:r>
                        <a:rPr kumimoji="0" lang="en-US" sz="1200" i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Killing Us Softly 4” 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en-US" sz="1200" u="sng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hlinkClick r:id="rId4"/>
                        </a:rPr>
                        <a:t>Mickey Mouse Monopoly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” </a:t>
                      </a:r>
                      <a:r>
                        <a:rPr kumimoji="0" lang="en-US" sz="1200" i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en-US" sz="1200" i="1" u="sng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  <a:hlinkClick r:id="rId5"/>
                        </a:rPr>
                        <a:t>Tough Guise” Clip</a:t>
                      </a:r>
                      <a:r>
                        <a:rPr kumimoji="0" lang="en-US" sz="1200" i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” 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latin typeface="+mj-lt"/>
                          <a:ea typeface="Calibri"/>
                          <a:cs typeface="Times New Roman"/>
                        </a:rPr>
                        <a:t>Wed. Oct 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+mj-lt"/>
                          <a:ea typeface="Calibri"/>
                          <a:cs typeface="Times New Roman"/>
                        </a:rPr>
                        <a:t>Self-Esteem and Body</a:t>
                      </a:r>
                      <a:r>
                        <a:rPr lang="en-US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Image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Oct 15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Teen Dating Violence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Oct 29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Anger</a:t>
                      </a:r>
                      <a:r>
                        <a:rPr kumimoji="0"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“How We Feel, How We Deal”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4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Nov 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Arial"/>
                        </a:rPr>
                        <a:t>Boundaries and Consent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Nov 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Recognizing and Seeking Healthy Friendships</a:t>
                      </a:r>
                      <a:r>
                        <a:rPr kumimoji="0"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Relationships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5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Nov 19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Intro to Video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(Lighting,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sound, and filming)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Wed Dec 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Group Formation and Storyboarding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  <a:endParaRPr lang="en-US" sz="11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+mj-lt"/>
                          <a:ea typeface="Calibri"/>
                          <a:cs typeface="Times New Roman"/>
                        </a:rPr>
                        <a:t>Dec 8-18 dates/times TBD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Film and Edit PSA(s)</a:t>
                      </a:r>
                      <a:endParaRPr lang="en-US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 1: Intro to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After the 8-12 workshops, complete program with film techniques and application.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Facilitate discussion of why youth created media is important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You don’t have to have to be an expert to create PSAs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Show examples of youth created PSAs </a:t>
            </a:r>
            <a:r>
              <a:rPr lang="en-US" sz="1200" u="sng" dirty="0" smtClean="0">
                <a:solidFill>
                  <a:schemeClr val="tx1"/>
                </a:solidFill>
                <a:hlinkClick r:id="rId2"/>
              </a:rPr>
              <a:t>Gender Box PSA</a:t>
            </a:r>
            <a:endParaRPr lang="en-US" sz="1200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/>
              <a:t>Talk about lighting, filming, editing, was the message clear, etc. 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Lighting, Sound, and Filming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Brainstorm ideas based on topics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Brainstorm Page for individual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PSA Brainstorm #1</a:t>
            </a:r>
          </a:p>
          <a:p>
            <a:pPr lvl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7338"/>
            <a:ext cx="3069980" cy="202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is youth created media important as a primary prevention tool?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We All Rise Together</a:t>
            </a:r>
            <a:r>
              <a:rPr lang="en-US" dirty="0" smtClean="0"/>
              <a:t> created by Teenage Dream(makers) project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286000"/>
            <a:ext cx="421079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Why is youth created media important as a primary prevention tool?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Peer to peer education is beneficial because the can relate to one another</a:t>
            </a:r>
          </a:p>
          <a:p>
            <a:r>
              <a:rPr lang="en-US" dirty="0" smtClean="0"/>
              <a:t>Youth has a pulse on what is occurring in their peers groups and communities</a:t>
            </a:r>
          </a:p>
          <a:p>
            <a:r>
              <a:rPr lang="en-US" dirty="0" smtClean="0"/>
              <a:t>Youth can model positive and healthy behaviors which is more likely to affect social norms</a:t>
            </a:r>
          </a:p>
          <a:p>
            <a:r>
              <a:rPr lang="en-US" dirty="0" smtClean="0"/>
              <a:t>Opportunity to build skills and confidence</a:t>
            </a:r>
          </a:p>
          <a:p>
            <a:r>
              <a:rPr lang="en-US" dirty="0" smtClean="0"/>
              <a:t>Creates sustained and meaningful relationships between mentor and mentee</a:t>
            </a:r>
          </a:p>
          <a:p>
            <a:r>
              <a:rPr lang="en-US" dirty="0" smtClean="0"/>
              <a:t>Empowering youth to take the lead in planning and executing projects </a:t>
            </a:r>
          </a:p>
          <a:p>
            <a:r>
              <a:rPr lang="en-US" dirty="0" smtClean="0"/>
              <a:t>Structuring a process in which youth actively participate in decision 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Lighting, Sound, and Filming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Lighting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Natural Light vs. Indoor Lighting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Natural Lighting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hlinkClick r:id="rId2"/>
              </a:rPr>
              <a:t>http://bit.ly/1KgLwCf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Sound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Boom microphone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hlinkClick r:id="rId3"/>
              </a:rPr>
              <a:t>http://bit.ly/1LyqNLY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Background Noise</a:t>
            </a:r>
          </a:p>
          <a:p>
            <a:r>
              <a:rPr lang="en-US" dirty="0" smtClean="0"/>
              <a:t>Filming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Rule of Thirds</a:t>
            </a:r>
          </a:p>
          <a:p>
            <a:pPr lvl="2"/>
            <a:r>
              <a:rPr lang="en-US" dirty="0" smtClean="0">
                <a:hlinkClick r:id="rId4"/>
              </a:rPr>
              <a:t>http://bit.ly/1CSwsej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 to use the video camera</a:t>
            </a:r>
          </a:p>
          <a:p>
            <a:pPr lvl="2"/>
            <a:r>
              <a:rPr lang="en-US" dirty="0" smtClean="0">
                <a:hlinkClick r:id="rId5"/>
              </a:rPr>
              <a:t>http://bit.ly/1JbYzGr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209800"/>
            <a:ext cx="3638128" cy="362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 Brainstorm #1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 sz="4300" dirty="0" smtClean="0"/>
          </a:p>
          <a:p>
            <a:pPr>
              <a:buNone/>
            </a:pPr>
            <a:r>
              <a:rPr lang="en-US" sz="4300" dirty="0" smtClean="0"/>
              <a:t>I have used a video camera before: </a:t>
            </a:r>
            <a:r>
              <a:rPr lang="en-US" sz="4300" u="sng" dirty="0" smtClean="0"/>
              <a:t>Yes/No</a:t>
            </a:r>
          </a:p>
          <a:p>
            <a:pPr>
              <a:buNone/>
            </a:pPr>
            <a:endParaRPr lang="en-US" sz="4300" dirty="0" smtClean="0"/>
          </a:p>
          <a:p>
            <a:pPr>
              <a:buNone/>
            </a:pPr>
            <a:r>
              <a:rPr lang="en-US" sz="4300" dirty="0" smtClean="0"/>
              <a:t>I have edited video before: </a:t>
            </a:r>
            <a:r>
              <a:rPr lang="en-US" sz="4300" u="sng" dirty="0" smtClean="0"/>
              <a:t>Yes/No</a:t>
            </a:r>
          </a:p>
          <a:p>
            <a:pPr>
              <a:buNone/>
            </a:pPr>
            <a:endParaRPr lang="en-US" sz="4300" dirty="0" smtClean="0"/>
          </a:p>
          <a:p>
            <a:pPr>
              <a:buNone/>
            </a:pPr>
            <a:r>
              <a:rPr lang="en-US" sz="4300" dirty="0" smtClean="0"/>
              <a:t>1. Who is your audience?  Who do you want to influence with your message? (Boys, girls, parents, teens, children, etc.)</a:t>
            </a:r>
          </a:p>
          <a:p>
            <a:pPr>
              <a:buNone/>
            </a:pPr>
            <a:r>
              <a:rPr lang="en-US" sz="4300" dirty="0" smtClean="0"/>
              <a:t>  </a:t>
            </a:r>
          </a:p>
          <a:p>
            <a:pPr>
              <a:buNone/>
            </a:pPr>
            <a:r>
              <a:rPr lang="en-US" sz="4300" dirty="0" smtClean="0"/>
              <a:t>2. What are the topics that have been most interesting to you in the past 10 weeks?</a:t>
            </a:r>
          </a:p>
          <a:p>
            <a:pPr>
              <a:buNone/>
            </a:pPr>
            <a:r>
              <a:rPr lang="en-US" sz="4300" dirty="0" smtClean="0"/>
              <a:t>  </a:t>
            </a:r>
          </a:p>
          <a:p>
            <a:pPr>
              <a:buNone/>
            </a:pPr>
            <a:r>
              <a:rPr lang="en-US" sz="4300" dirty="0" smtClean="0"/>
              <a:t>3. What are the topics that have impacted your life the most in the past 10 weeks?</a:t>
            </a:r>
          </a:p>
          <a:p>
            <a:pPr>
              <a:buNone/>
            </a:pPr>
            <a:r>
              <a:rPr lang="en-US" sz="4300" dirty="0" smtClean="0"/>
              <a:t>   </a:t>
            </a:r>
          </a:p>
          <a:p>
            <a:pPr>
              <a:buNone/>
            </a:pPr>
            <a:r>
              <a:rPr lang="en-US" sz="4300" dirty="0" smtClean="0"/>
              <a:t>4. If you could share something you learned in the past 10 weeks with your community, what would it be?</a:t>
            </a:r>
          </a:p>
          <a:p>
            <a:pPr>
              <a:buNone/>
            </a:pPr>
            <a:endParaRPr lang="en-US" sz="4300" dirty="0" smtClean="0"/>
          </a:p>
          <a:p>
            <a:pPr>
              <a:buNone/>
            </a:pPr>
            <a:r>
              <a:rPr lang="en-US" sz="4300" dirty="0" smtClean="0"/>
              <a:t>5. List any topics you would be interested in making a PSA (Public Service Announcement) about other than those listed in questions 2-4.</a:t>
            </a:r>
          </a:p>
          <a:p>
            <a:pPr>
              <a:buNone/>
            </a:pPr>
            <a:r>
              <a:rPr lang="en-US" sz="4300" dirty="0" smtClean="0"/>
              <a:t>    </a:t>
            </a:r>
          </a:p>
          <a:p>
            <a:pPr>
              <a:buNone/>
            </a:pPr>
            <a:r>
              <a:rPr lang="en-US" sz="4300" dirty="0" smtClean="0"/>
              <a:t>6. What would you imagine your PSA looking like?  For example: Where does it take place? Is it going to be acted out?  Is it going to be someone’s true story?  How many people would it take to complete the project?</a:t>
            </a:r>
          </a:p>
          <a:p>
            <a:pPr>
              <a:buNone/>
            </a:pPr>
            <a:r>
              <a:rPr lang="en-US" sz="4300" dirty="0" smtClean="0"/>
              <a:t> </a:t>
            </a:r>
          </a:p>
          <a:p>
            <a:pPr>
              <a:buNone/>
            </a:pPr>
            <a:r>
              <a:rPr lang="en-US" sz="4300" dirty="0" smtClean="0"/>
              <a:t>7. Would you be willing to be on camera?  Would you be OK with the video being on YouTube?</a:t>
            </a:r>
          </a:p>
          <a:p>
            <a:pPr>
              <a:buNone/>
            </a:pPr>
            <a:endParaRPr lang="en-US" sz="4300" dirty="0" smtClean="0"/>
          </a:p>
        </p:txBody>
      </p:sp>
      <p:pic>
        <p:nvPicPr>
          <p:cNvPr id="8" name="Picture 7" descr="bd07146_Videograph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8600"/>
            <a:ext cx="609600" cy="93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Session 2: Group Formation and Storyboarding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Group Formation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Based on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brainstorm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Groups complete PSA brainstorm #2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Storyboarding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Share ideas with entire group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Feedback from mentor/students</a:t>
            </a:r>
          </a:p>
          <a:p>
            <a:pPr lvl="1"/>
            <a:endParaRPr lang="en-US" dirty="0"/>
          </a:p>
        </p:txBody>
      </p:sp>
      <p:pic>
        <p:nvPicPr>
          <p:cNvPr id="4" name="Picture 3" descr="1017753_789775657779585_66469627793263250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4038600"/>
            <a:ext cx="34671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0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1" i="0" u="none" strike="noStrike" cap="none" baseline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Control Panel</a:t>
            </a:r>
            <a:endParaRPr lang="en-US" sz="3600" b="1" i="0" u="none" strike="noStrike" cap="none" baseline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36290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5228227"/>
            <a:ext cx="31575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1066800" y="2089237"/>
            <a:ext cx="3124200" cy="381000"/>
          </a:xfrm>
          <a:prstGeom prst="rightArrow">
            <a:avLst>
              <a:gd name="adj1" fmla="val 50000"/>
              <a:gd name="adj2" fmla="val 39428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Expand/minimize the control panel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447800" y="1737986"/>
            <a:ext cx="3124200" cy="381000"/>
          </a:xfrm>
          <a:prstGeom prst="rightArrow">
            <a:avLst>
              <a:gd name="adj1" fmla="val 50000"/>
              <a:gd name="adj2" fmla="val 39428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Expand Audio for call in information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66800" y="3152905"/>
            <a:ext cx="3124200" cy="381000"/>
          </a:xfrm>
          <a:prstGeom prst="rightArrow">
            <a:avLst>
              <a:gd name="adj1" fmla="val 50000"/>
              <a:gd name="adj2" fmla="val 39428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Raise your hand to be unmuted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367088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Please note, this webinar is being recorded. </a:t>
            </a:r>
            <a:endParaRPr lang="en-US" b="1" i="1" dirty="0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 Brainstorm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1.Who is your audience?  Who do you want to influence with your message?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2. What is the message of your video?</a:t>
            </a:r>
          </a:p>
          <a:p>
            <a:pPr>
              <a:buNone/>
            </a:pPr>
            <a:r>
              <a:rPr lang="en-US" dirty="0" smtClean="0"/>
              <a:t>  </a:t>
            </a:r>
          </a:p>
          <a:p>
            <a:pPr>
              <a:buNone/>
            </a:pPr>
            <a:r>
              <a:rPr lang="en-US" dirty="0" smtClean="0"/>
              <a:t>3. How are you going to make your message clear?</a:t>
            </a:r>
          </a:p>
          <a:p>
            <a:pPr>
              <a:buNone/>
            </a:pPr>
            <a:r>
              <a:rPr lang="en-US" dirty="0" smtClean="0"/>
              <a:t>  </a:t>
            </a:r>
          </a:p>
          <a:p>
            <a:pPr>
              <a:buNone/>
            </a:pPr>
            <a:r>
              <a:rPr lang="en-US" dirty="0" smtClean="0"/>
              <a:t>4. Will there be acting in the video?  If yes, who will be acting?  If no, what method will you be using and do you have the resources?</a:t>
            </a:r>
          </a:p>
          <a:p>
            <a:pPr>
              <a:buNone/>
            </a:pPr>
            <a:r>
              <a:rPr lang="en-US" dirty="0" smtClean="0"/>
              <a:t>  </a:t>
            </a:r>
          </a:p>
          <a:p>
            <a:pPr>
              <a:buNone/>
            </a:pPr>
            <a:r>
              <a:rPr lang="en-US" dirty="0" smtClean="0"/>
              <a:t>5. What props, location or scenery would you need?</a:t>
            </a:r>
          </a:p>
          <a:p>
            <a:pPr>
              <a:buNone/>
            </a:pPr>
            <a:r>
              <a:rPr lang="en-US" dirty="0" smtClean="0"/>
              <a:t>  </a:t>
            </a:r>
          </a:p>
          <a:p>
            <a:pPr>
              <a:buNone/>
            </a:pPr>
            <a:r>
              <a:rPr lang="en-US" dirty="0" smtClean="0"/>
              <a:t>6.  What techniques or ideas from the videos you saw today can you use for your video?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Boarding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http://bit.ly/1LyrFA8</a:t>
            </a:r>
            <a:endParaRPr lang="en-US" dirty="0"/>
          </a:p>
        </p:txBody>
      </p:sp>
      <p:pic>
        <p:nvPicPr>
          <p:cNvPr id="4" name="Picture 3" descr="storyboar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2133600"/>
            <a:ext cx="532503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and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don’t need expensive equipment to create a PSA </a:t>
            </a:r>
          </a:p>
          <a:p>
            <a:r>
              <a:rPr lang="en-US" dirty="0" smtClean="0"/>
              <a:t>Try to film over one day</a:t>
            </a:r>
          </a:p>
          <a:p>
            <a:r>
              <a:rPr lang="en-US" dirty="0" smtClean="0"/>
              <a:t>Editing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Students can edit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Title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Credits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hlinkClick r:id="rId2" action="ppaction://hlinkfile"/>
              </a:rPr>
              <a:t>Royalty Free Music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Programs:	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iMovie</a:t>
            </a:r>
            <a:r>
              <a:rPr lang="en-US" dirty="0" smtClean="0">
                <a:solidFill>
                  <a:schemeClr val="tx1"/>
                </a:solidFill>
              </a:rPr>
              <a:t> (Mac)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Windows Movie Maker (PC)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ights_camera_action_by_protoprimus-d57na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733800"/>
            <a:ext cx="3853834" cy="2171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 Film Screening</a:t>
            </a:r>
            <a:endParaRPr lang="en-US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00945"/>
            <a:ext cx="3586220" cy="46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AHS PSA FLYER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3276600" cy="464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Prevention Volunteers are not always available for a long commitment</a:t>
            </a:r>
          </a:p>
          <a:p>
            <a:r>
              <a:rPr lang="en-US" dirty="0" smtClean="0"/>
              <a:t>Students have big ideas. Working with them to be more realistic and concise.</a:t>
            </a:r>
          </a:p>
          <a:p>
            <a:r>
              <a:rPr lang="en-US" dirty="0" smtClean="0"/>
              <a:t>Encouraging students to not sensationalize or show anything graphic (Suicide, TDV) </a:t>
            </a:r>
          </a:p>
          <a:p>
            <a:r>
              <a:rPr lang="en-US" dirty="0" smtClean="0"/>
              <a:t>Clothing and time of day</a:t>
            </a:r>
          </a:p>
          <a:p>
            <a:r>
              <a:rPr lang="en-US" dirty="0" smtClean="0"/>
              <a:t>Reflection in window: </a:t>
            </a:r>
            <a:r>
              <a:rPr lang="en-US" dirty="0" smtClean="0">
                <a:hlinkClick r:id="rId2"/>
              </a:rPr>
              <a:t>http://bit.ly/1fYVOgD</a:t>
            </a:r>
            <a:r>
              <a:rPr lang="en-US" dirty="0" smtClean="0"/>
              <a:t> at 45 seconds</a:t>
            </a:r>
          </a:p>
          <a:p>
            <a:r>
              <a:rPr lang="en-US" dirty="0" smtClean="0"/>
              <a:t>Background noise: </a:t>
            </a:r>
            <a:r>
              <a:rPr lang="en-US" dirty="0" smtClean="0">
                <a:hlinkClick r:id="rId3"/>
              </a:rPr>
              <a:t>http://bit.ly/1VlKdYU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PSAs Created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How to Help a Friend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Lurking (Stalking)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Consent or Nah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Act Like a Lady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Rewinding Kate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Talk about It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Peer Pressure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Teen Dating Violence</a:t>
            </a:r>
            <a:endParaRPr lang="en-US" dirty="0" smtClean="0"/>
          </a:p>
          <a:p>
            <a:r>
              <a:rPr lang="en-US" dirty="0" smtClean="0">
                <a:hlinkClick r:id="rId10"/>
              </a:rPr>
              <a:t>Healthy Friendship</a:t>
            </a:r>
            <a:endParaRPr lang="en-US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1447800"/>
            <a:ext cx="2780611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1" y="3124200"/>
            <a:ext cx="2626468" cy="158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4724400"/>
            <a:ext cx="2667000" cy="161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76400"/>
            <a:ext cx="8229600" cy="2590800"/>
          </a:xfrm>
        </p:spPr>
        <p:txBody>
          <a:bodyPr/>
          <a:lstStyle/>
          <a:p>
            <a:r>
              <a:rPr lang="en-US" sz="2000" dirty="0"/>
              <a:t>Other expertise or experiences with </a:t>
            </a:r>
            <a:r>
              <a:rPr lang="en-US" sz="2000" dirty="0" smtClean="0"/>
              <a:t>PSA’s or multi-media efforts?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Current emerging issues? </a:t>
            </a:r>
          </a:p>
          <a:p>
            <a:endParaRPr lang="en-US" sz="2000" dirty="0"/>
          </a:p>
          <a:p>
            <a:r>
              <a:rPr lang="en-US" sz="2000" dirty="0"/>
              <a:t>Challenges or triumphs? </a:t>
            </a:r>
          </a:p>
          <a:p>
            <a:endParaRPr lang="en-US" dirty="0"/>
          </a:p>
        </p:txBody>
      </p:sp>
      <p:sp>
        <p:nvSpPr>
          <p:cNvPr id="4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Shared expertise and discussion</a:t>
            </a:r>
            <a:endParaRPr lang="en-US" sz="3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589047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633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953000"/>
            <a:ext cx="4852792" cy="1787047"/>
          </a:xfrm>
        </p:spPr>
        <p:txBody>
          <a:bodyPr/>
          <a:lstStyle/>
          <a:p>
            <a:pPr indent="0">
              <a:buNone/>
            </a:pPr>
            <a:endParaRPr lang="en-US" sz="1600" dirty="0"/>
          </a:p>
          <a:p>
            <a:pPr indent="0">
              <a:buNone/>
            </a:pPr>
            <a:r>
              <a:rPr lang="en-US" sz="1600" dirty="0"/>
              <a:t>Emily Martin</a:t>
            </a:r>
          </a:p>
          <a:p>
            <a:pPr indent="0">
              <a:buNone/>
            </a:pPr>
            <a:r>
              <a:rPr lang="en-US" sz="1600" dirty="0"/>
              <a:t>emily@cpedv.org </a:t>
            </a:r>
          </a:p>
          <a:p>
            <a:pPr indent="0">
              <a:buNone/>
            </a:pPr>
            <a:r>
              <a:rPr lang="en-US" sz="1600" dirty="0"/>
              <a:t>916-444-7163 ext. 110</a:t>
            </a:r>
          </a:p>
          <a:p>
            <a:pPr indent="0">
              <a:buNone/>
            </a:pPr>
            <a:endParaRPr 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306428" cy="295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146"/>
          <p:cNvSpPr txBox="1">
            <a:spLocks noGrp="1"/>
          </p:cNvSpPr>
          <p:nvPr>
            <p:ph type="title"/>
          </p:nvPr>
        </p:nvSpPr>
        <p:spPr>
          <a:xfrm>
            <a:off x="609600" y="243332"/>
            <a:ext cx="7543800" cy="1088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Together we’re stronger. </a:t>
            </a:r>
            <a:endParaRPr lang="en-US" sz="32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28" y="381000"/>
            <a:ext cx="81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4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8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Agenda</a:t>
            </a:r>
            <a:endParaRPr lang="en-US" sz="3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rebuchet MS"/>
                <a:ea typeface="Trebuchet MS"/>
                <a:cs typeface="Trebuchet MS"/>
                <a:sym typeface="Trebuchet MS"/>
              </a:rPr>
              <a:t>Opening 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Circle</a:t>
            </a: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rebuchet MS"/>
                <a:ea typeface="Trebuchet MS"/>
                <a:cs typeface="Trebuchet MS"/>
                <a:sym typeface="Trebuchet MS"/>
              </a:rPr>
              <a:t>New 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website and searchable resource library!</a:t>
            </a: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rebuchet MS"/>
                <a:ea typeface="Trebuchet MS"/>
                <a:cs typeface="Trebuchet MS"/>
                <a:sym typeface="Trebuchet MS"/>
              </a:rPr>
              <a:t>Training</a:t>
            </a: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-US" sz="2400" i="1" dirty="0">
                <a:latin typeface="Trebuchet MS"/>
                <a:ea typeface="Trebuchet MS"/>
                <a:cs typeface="Trebuchet MS"/>
                <a:sym typeface="Trebuchet MS"/>
              </a:rPr>
              <a:t>Training Youth to Create and Produce Public Service Announcements</a:t>
            </a: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Trebuchet MS"/>
                <a:ea typeface="Trebuchet MS"/>
                <a:cs typeface="Trebuchet MS"/>
                <a:sym typeface="Trebuchet MS"/>
              </a:rPr>
              <a:t>Discussion</a:t>
            </a:r>
            <a:endParaRPr lang="en-US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1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latin typeface="Trebuchet MS"/>
                <a:ea typeface="Trebuchet MS"/>
                <a:cs typeface="Trebuchet MS"/>
                <a:sym typeface="Trebuchet MS"/>
              </a:rPr>
              <a:t>Shared expertise, emerging issues, challenges, triumphs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3F9C"/>
              </a:buClr>
              <a:buFont typeface="Trebuchet MS"/>
              <a:buNone/>
            </a:pPr>
            <a:endParaRPr sz="2000" b="0" i="0" u="none" strike="noStrike" cap="none" baseline="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3962400"/>
          </a:xfrm>
        </p:spPr>
        <p:txBody>
          <a:bodyPr/>
          <a:lstStyle/>
          <a:p>
            <a:r>
              <a:rPr lang="en-US" sz="2400" dirty="0" smtClean="0"/>
              <a:t>Please type in your name, agency and location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02424"/>
            <a:ext cx="5562600" cy="37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Opening Circle</a:t>
            </a:r>
            <a:endParaRPr lang="en-US" sz="3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0600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sz="1600" dirty="0" smtClean="0">
                <a:hlinkClick r:id="rId3"/>
              </a:rPr>
              <a:t>www.cpedv.org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Shape 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New website and resource library</a:t>
            </a:r>
            <a:endParaRPr lang="en-US" sz="3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696406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83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300" dirty="0" smtClean="0"/>
              <a:t>Presented by:</a:t>
            </a:r>
          </a:p>
          <a:p>
            <a:r>
              <a:rPr lang="en-US" sz="2300" dirty="0" smtClean="0"/>
              <a:t>Ashley Solis</a:t>
            </a:r>
          </a:p>
          <a:p>
            <a:r>
              <a:rPr lang="en-US" sz="2300" dirty="0" smtClean="0"/>
              <a:t> Prevention Coordinator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Creating PSAs </a:t>
            </a:r>
            <a:br>
              <a:rPr lang="en-US" sz="6000" dirty="0" smtClean="0"/>
            </a:br>
            <a:r>
              <a:rPr lang="en-US" sz="6000" dirty="0" smtClean="0"/>
              <a:t>with Youth</a:t>
            </a:r>
            <a:endParaRPr lang="en-US" sz="6000" dirty="0"/>
          </a:p>
        </p:txBody>
      </p:sp>
      <p:pic>
        <p:nvPicPr>
          <p:cNvPr id="6" name="Picture 5" descr="H of R centere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971800"/>
            <a:ext cx="2971800" cy="204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0803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About </a:t>
            </a:r>
            <a:r>
              <a:rPr lang="en-US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House of Ruth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1977: </a:t>
            </a:r>
            <a:r>
              <a:rPr lang="en-US" sz="2800" dirty="0" smtClean="0"/>
              <a:t>House of Ruth began as a volunteer-run domestic violence hotline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Today services are divided into the following programs: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Hotline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Residential Programs: Emergency and Transitional Shelter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Children’s Programs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Counseling &amp; CHAT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Classes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Temporary Restraining Orders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Case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Prevention and Community Education Program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Volunteer Program</a:t>
            </a:r>
          </a:p>
        </p:txBody>
      </p:sp>
      <p:pic>
        <p:nvPicPr>
          <p:cNvPr id="4" name="Picture 3" descr="H of R centere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228600"/>
            <a:ext cx="1418208" cy="97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 of Ruth’s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1">
              <a:lnSpc>
                <a:spcPct val="150000"/>
              </a:lnSpc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 smtClean="0">
                <a:solidFill>
                  <a:schemeClr val="tx1"/>
                </a:solidFill>
              </a:rPr>
              <a:t>To advocate for and assist women and children victimized by domestic violence and children exposed to violence in transforming their lives by providing culturally competent shelter, programs, opportunities, and education; and </a:t>
            </a:r>
            <a:r>
              <a:rPr lang="en-US" sz="2000" b="1" dirty="0" smtClean="0">
                <a:solidFill>
                  <a:schemeClr val="tx1"/>
                </a:solidFill>
              </a:rPr>
              <a:t>To contribute to social change through intervention, education, prevention programs and community awareness.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sz="2000" b="1" dirty="0" smtClean="0">
              <a:solidFill>
                <a:schemeClr val="tx1"/>
              </a:solidFill>
            </a:endParaRPr>
          </a:p>
        </p:txBody>
      </p:sp>
      <p:pic>
        <p:nvPicPr>
          <p:cNvPr id="16386" name="Picture 2" descr="https://scontent.xx.fbcdn.net/hphotos-xtp1/t31.0-8/10914847_839004039523413_222533032973008200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6826" y="3886200"/>
            <a:ext cx="3242320" cy="24601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55626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Students from San Antonio High School after their PSA film screening. December 2014 </a:t>
            </a:r>
            <a:endParaRPr lang="en-US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534400" cy="530352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600" dirty="0" smtClean="0">
                <a:latin typeface="Arial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Prevention and Community Education Program</a:t>
            </a:r>
            <a:endParaRPr lang="en-US" sz="2600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Goal of our program is to contribute to social change through primary prevention activities and education.</a:t>
            </a:r>
          </a:p>
          <a:p>
            <a:r>
              <a:rPr lang="en-US" sz="2400" dirty="0" smtClean="0"/>
              <a:t>My Role as Prevention Coordinator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Member of House of Ruth’s Leadership Team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Provide mentorship to Prevention Educator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Facilitate and coordinate community presentations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Curriculum building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Facilitate 40-Hour Domestic Violence volunteer training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Supervise volunteers</a:t>
            </a:r>
          </a:p>
          <a:p>
            <a:r>
              <a:rPr lang="en-US" sz="2400" dirty="0" smtClean="0"/>
              <a:t>For fiscal year 2013-14, House of Ruth Prevention staff and volunteers presented to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191 schools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56 social service agencies and organizations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54 community fairs</a:t>
            </a:r>
            <a:r>
              <a:rPr lang="en-US" sz="2400" dirty="0" smtClean="0"/>
              <a:t> </a:t>
            </a:r>
          </a:p>
          <a:p>
            <a:pPr lvl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odule 1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1164</Words>
  <Application>Microsoft Office PowerPoint</Application>
  <PresentationFormat>On-screen Show (4:3)</PresentationFormat>
  <Paragraphs>264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Module 1</vt:lpstr>
      <vt:lpstr>Civic</vt:lpstr>
      <vt:lpstr>1_Civic</vt:lpstr>
      <vt:lpstr>2_Civic</vt:lpstr>
      <vt:lpstr>3_Civic</vt:lpstr>
      <vt:lpstr>4_Civic</vt:lpstr>
      <vt:lpstr>5_Civic</vt:lpstr>
      <vt:lpstr>6_Civic</vt:lpstr>
      <vt:lpstr>7_Civic</vt:lpstr>
      <vt:lpstr>8_Civic</vt:lpstr>
      <vt:lpstr>9_Civic</vt:lpstr>
      <vt:lpstr>10_Civic</vt:lpstr>
      <vt:lpstr>11_Civic</vt:lpstr>
      <vt:lpstr>12_Civic</vt:lpstr>
      <vt:lpstr>13_Civic</vt:lpstr>
      <vt:lpstr>14_Civic</vt:lpstr>
      <vt:lpstr>15_Civic</vt:lpstr>
      <vt:lpstr>16_Civic</vt:lpstr>
      <vt:lpstr>17_Civic</vt:lpstr>
      <vt:lpstr>18_Civic</vt:lpstr>
      <vt:lpstr>19_Civic</vt:lpstr>
      <vt:lpstr>Prevention Peer Network August 20, 2015</vt:lpstr>
      <vt:lpstr>Control Panel</vt:lpstr>
      <vt:lpstr>Agenda</vt:lpstr>
      <vt:lpstr>Opening Circle</vt:lpstr>
      <vt:lpstr>New website and resource library</vt:lpstr>
      <vt:lpstr>Creating PSAs  with Youth</vt:lpstr>
      <vt:lpstr>About House of Ruth</vt:lpstr>
      <vt:lpstr>House of Ruth’s Mission</vt:lpstr>
      <vt:lpstr>    Prevention and Community Education Program</vt:lpstr>
      <vt:lpstr>Creating Public Service Announcements (PSA)</vt:lpstr>
      <vt:lpstr>Planning and Implementation</vt:lpstr>
      <vt:lpstr>Creating PSA’s</vt:lpstr>
      <vt:lpstr>Sample Schedule</vt:lpstr>
      <vt:lpstr>Session 1: Intro to Video</vt:lpstr>
      <vt:lpstr>Why is youth created media important as a primary prevention tool?</vt:lpstr>
      <vt:lpstr>Why is youth created media important as a primary prevention tool?</vt:lpstr>
      <vt:lpstr>Lighting, Sound, and Filming</vt:lpstr>
      <vt:lpstr>PSA Brainstorm #1</vt:lpstr>
      <vt:lpstr>Session 2: Group Formation and Storyboarding</vt:lpstr>
      <vt:lpstr>PSA Brainstorm #2</vt:lpstr>
      <vt:lpstr>Story Boarding</vt:lpstr>
      <vt:lpstr>Film and Edit</vt:lpstr>
      <vt:lpstr>PSA Film Screening</vt:lpstr>
      <vt:lpstr>Challenges and Lessons Learned</vt:lpstr>
      <vt:lpstr>PSAs Created</vt:lpstr>
      <vt:lpstr>Shared expertise and discussion</vt:lpstr>
      <vt:lpstr>Together we’re stronger.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COMMUNITIES            in Primary Prevention  Introduction to the  Core Competencies</dc:title>
  <dc:creator>emily</dc:creator>
  <cp:lastModifiedBy>Emily</cp:lastModifiedBy>
  <cp:revision>15</cp:revision>
  <dcterms:modified xsi:type="dcterms:W3CDTF">2015-08-10T16:49:33Z</dcterms:modified>
</cp:coreProperties>
</file>