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6" autoAdjust="0"/>
    <p:restoredTop sz="94704" autoAdjust="0"/>
  </p:normalViewPr>
  <p:slideViewPr>
    <p:cSldViewPr snapToGrid="0">
      <p:cViewPr varScale="1">
        <p:scale>
          <a:sx n="85" d="100"/>
          <a:sy n="85" d="100"/>
        </p:scale>
        <p:origin x="120" y="1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0781F3-AC2F-47C0-8D6A-2A55F5EFA55C}" type="datetimeFigureOut">
              <a:rPr lang="en-US" smtClean="0"/>
              <a:t>8/3/2021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60008C-3FCE-41D2-8B57-E03BAF910543}" type="slidenum">
              <a:rPr lang="en-US" smtClean="0"/>
              <a:t>‹#›</a:t>
            </a:fld>
            <a:endParaRPr lang="en-US"/>
          </a:p>
        </p:txBody>
      </p:sp>
    </p:spTree>
    <p:extLst>
      <p:ext uri="{BB962C8B-B14F-4D97-AF65-F5344CB8AC3E}">
        <p14:creationId xmlns:p14="http://schemas.microsoft.com/office/powerpoint/2010/main" val="420641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60008C-3FCE-41D2-8B57-E03BAF910543}" type="slidenum">
              <a:rPr lang="en-US" smtClean="0"/>
              <a:t>6</a:t>
            </a:fld>
            <a:endParaRPr lang="en-US"/>
          </a:p>
        </p:txBody>
      </p:sp>
    </p:spTree>
    <p:extLst>
      <p:ext uri="{BB962C8B-B14F-4D97-AF65-F5344CB8AC3E}">
        <p14:creationId xmlns:p14="http://schemas.microsoft.com/office/powerpoint/2010/main" val="2627404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3A3561A-8EBB-4FD3-9330-47CD04759BC7}"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2969328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A3561A-8EBB-4FD3-9330-47CD04759BC7}"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2881563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A3561A-8EBB-4FD3-9330-47CD04759BC7}"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36BA0-2F85-4874-87EB-2EC65D2A4F1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78168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A3561A-8EBB-4FD3-9330-47CD04759BC7}"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2968566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A3561A-8EBB-4FD3-9330-47CD04759BC7}"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36BA0-2F85-4874-87EB-2EC65D2A4F1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693499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A3561A-8EBB-4FD3-9330-47CD04759BC7}"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18872690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A3561A-8EBB-4FD3-9330-47CD04759BC7}"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3885362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A3561A-8EBB-4FD3-9330-47CD04759BC7}"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2476626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A3561A-8EBB-4FD3-9330-47CD04759BC7}"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195923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A3561A-8EBB-4FD3-9330-47CD04759BC7}" type="datetimeFigureOut">
              <a:rPr lang="en-US" smtClean="0"/>
              <a:t>8/3/2021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3976109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3A3561A-8EBB-4FD3-9330-47CD04759BC7}" type="datetimeFigureOut">
              <a:rPr lang="en-US" smtClean="0"/>
              <a:t>8/3/2021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299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3A3561A-8EBB-4FD3-9330-47CD04759BC7}" type="datetimeFigureOut">
              <a:rPr lang="en-US" smtClean="0"/>
              <a:t>8/3/2021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2996537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3A3561A-8EBB-4FD3-9330-47CD04759BC7}" type="datetimeFigureOut">
              <a:rPr lang="en-US" smtClean="0"/>
              <a:t>8/3/2021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1630999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3561A-8EBB-4FD3-9330-47CD04759BC7}" type="datetimeFigureOut">
              <a:rPr lang="en-US" smtClean="0"/>
              <a:t>8/3/2021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4137893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A3561A-8EBB-4FD3-9330-47CD04759BC7}" type="datetimeFigureOut">
              <a:rPr lang="en-US" smtClean="0"/>
              <a:t>8/3/2021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2235960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3A3561A-8EBB-4FD3-9330-47CD04759BC7}" type="datetimeFigureOut">
              <a:rPr lang="en-US" smtClean="0"/>
              <a:t>8/3/2021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136BA0-2F85-4874-87EB-2EC65D2A4F17}" type="slidenum">
              <a:rPr lang="en-US" smtClean="0"/>
              <a:t>‹#›</a:t>
            </a:fld>
            <a:endParaRPr lang="en-US"/>
          </a:p>
        </p:txBody>
      </p:sp>
    </p:spTree>
    <p:extLst>
      <p:ext uri="{BB962C8B-B14F-4D97-AF65-F5344CB8AC3E}">
        <p14:creationId xmlns:p14="http://schemas.microsoft.com/office/powerpoint/2010/main" val="1115630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3A3561A-8EBB-4FD3-9330-47CD04759BC7}" type="datetimeFigureOut">
              <a:rPr lang="en-US" smtClean="0"/>
              <a:t>8/3/2021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E136BA0-2F85-4874-87EB-2EC65D2A4F17}" type="slidenum">
              <a:rPr lang="en-US" smtClean="0"/>
              <a:t>‹#›</a:t>
            </a:fld>
            <a:endParaRPr lang="en-US"/>
          </a:p>
        </p:txBody>
      </p:sp>
    </p:spTree>
    <p:extLst>
      <p:ext uri="{BB962C8B-B14F-4D97-AF65-F5344CB8AC3E}">
        <p14:creationId xmlns:p14="http://schemas.microsoft.com/office/powerpoint/2010/main" val="1544946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Payment Requests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82449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000977" y="1365956"/>
            <a:ext cx="5328355" cy="5373511"/>
          </a:xfrm>
        </p:spPr>
        <p:txBody>
          <a:bodyPr>
            <a:normAutofit/>
          </a:bodyPr>
          <a:lstStyle/>
          <a:p>
            <a:r>
              <a:rPr lang="en-US" dirty="0" smtClean="0"/>
              <a:t>Invoice date: At FY end or grant year end, should be the date of the invoice or the date the service was provided, which ever is earliest. </a:t>
            </a:r>
          </a:p>
          <a:p>
            <a:r>
              <a:rPr lang="en-US" dirty="0" smtClean="0"/>
              <a:t>Recurring: Only for monthly payments of an ongoing service contract that is paid automatically by credit card or bank transfer.  </a:t>
            </a:r>
          </a:p>
          <a:p>
            <a:pPr lvl="1"/>
            <a:r>
              <a:rPr lang="en-US" dirty="0" smtClean="0"/>
              <a:t>We don’t have the capacity to track when short term contracts need to be paid more than once.  </a:t>
            </a:r>
          </a:p>
          <a:p>
            <a:r>
              <a:rPr lang="en-US" dirty="0" smtClean="0"/>
              <a:t>Notes from requestor: this should be anything you need the approver or admin staff to know.  Please note who the note is for</a:t>
            </a:r>
          </a:p>
        </p:txBody>
      </p:sp>
      <p:pic>
        <p:nvPicPr>
          <p:cNvPr id="6" name="Picture 5"/>
          <p:cNvPicPr>
            <a:picLocks noChangeAspect="1"/>
          </p:cNvPicPr>
          <p:nvPr/>
        </p:nvPicPr>
        <p:blipFill>
          <a:blip r:embed="rId2"/>
          <a:stretch>
            <a:fillRect/>
          </a:stretch>
        </p:blipFill>
        <p:spPr>
          <a:xfrm>
            <a:off x="649272" y="959556"/>
            <a:ext cx="3934168" cy="4944534"/>
          </a:xfrm>
          <a:prstGeom prst="rect">
            <a:avLst/>
          </a:prstGeom>
        </p:spPr>
      </p:pic>
    </p:spTree>
    <p:extLst>
      <p:ext uri="{BB962C8B-B14F-4D97-AF65-F5344CB8AC3E}">
        <p14:creationId xmlns:p14="http://schemas.microsoft.com/office/powerpoint/2010/main" val="1249810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52017" y="236275"/>
            <a:ext cx="9410138" cy="3657946"/>
          </a:xfrm>
          <a:prstGeom prst="rect">
            <a:avLst/>
          </a:prstGeom>
        </p:spPr>
      </p:pic>
      <p:sp>
        <p:nvSpPr>
          <p:cNvPr id="5" name="Content Placeholder 4"/>
          <p:cNvSpPr>
            <a:spLocks noGrp="1"/>
          </p:cNvSpPr>
          <p:nvPr>
            <p:ph idx="1"/>
          </p:nvPr>
        </p:nvSpPr>
        <p:spPr>
          <a:xfrm>
            <a:off x="657487" y="2833513"/>
            <a:ext cx="8596668" cy="4246428"/>
          </a:xfrm>
        </p:spPr>
        <p:txBody>
          <a:bodyPr>
            <a:normAutofit lnSpcReduction="10000"/>
          </a:bodyPr>
          <a:lstStyle/>
          <a:p>
            <a:endParaRPr lang="en-US" dirty="0" smtClean="0"/>
          </a:p>
          <a:p>
            <a:pPr marL="0" indent="0">
              <a:buNone/>
            </a:pPr>
            <a:endParaRPr lang="en-US" dirty="0" smtClean="0"/>
          </a:p>
          <a:p>
            <a:r>
              <a:rPr lang="en-US" dirty="0" smtClean="0"/>
              <a:t>Funder code: 000 is not applicable to anything other than our administrative expenses that are billed to all programs/funders such as Rent, IT maintenance contract, General office supplies, Zoom,  etc.  Generally these are bills that the admin team receives.  </a:t>
            </a:r>
          </a:p>
          <a:p>
            <a:r>
              <a:rPr lang="en-US" dirty="0" smtClean="0"/>
              <a:t>Split- more than one GL, funder code and or activity code</a:t>
            </a:r>
          </a:p>
          <a:p>
            <a:r>
              <a:rPr lang="en-US" dirty="0" smtClean="0"/>
              <a:t>Purpose/Description- keep it brief, 2-5 words.  This becomes the memo in </a:t>
            </a:r>
            <a:r>
              <a:rPr lang="en-US" dirty="0" err="1" smtClean="0"/>
              <a:t>quickbooks</a:t>
            </a:r>
            <a:r>
              <a:rPr lang="en-US" dirty="0" smtClean="0"/>
              <a:t>.  Should clearly state the purpose of the payment.  “Participation in Advocate media training”, “Facilitate 3 Culturally Responsive Collaborative meetings”, “June IT services”, “Materials for South Region Retreat”. </a:t>
            </a:r>
          </a:p>
          <a:p>
            <a:r>
              <a:rPr lang="en-US" dirty="0" smtClean="0"/>
              <a:t>This is how we can tell at first glance if the coding is correct or if we need to move things around, which items might be eligible to move to another funder. </a:t>
            </a:r>
            <a:endParaRPr lang="en-US" dirty="0"/>
          </a:p>
        </p:txBody>
      </p:sp>
    </p:spTree>
    <p:extLst>
      <p:ext uri="{BB962C8B-B14F-4D97-AF65-F5344CB8AC3E}">
        <p14:creationId xmlns:p14="http://schemas.microsoft.com/office/powerpoint/2010/main" val="2189660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6178" y="519289"/>
            <a:ext cx="4577824" cy="5522073"/>
          </a:xfrm>
        </p:spPr>
        <p:txBody>
          <a:bodyPr/>
          <a:lstStyle/>
          <a:p>
            <a:pPr marL="0" indent="0">
              <a:buNone/>
            </a:pPr>
            <a:r>
              <a:rPr lang="en-US" dirty="0" smtClean="0"/>
              <a:t>Upload</a:t>
            </a:r>
          </a:p>
          <a:p>
            <a:r>
              <a:rPr lang="en-US" dirty="0" smtClean="0"/>
              <a:t> </a:t>
            </a:r>
            <a:r>
              <a:rPr lang="en-US" dirty="0"/>
              <a:t>I</a:t>
            </a:r>
            <a:r>
              <a:rPr lang="en-US" dirty="0" smtClean="0"/>
              <a:t>nvoice</a:t>
            </a:r>
          </a:p>
          <a:p>
            <a:r>
              <a:rPr lang="en-US" dirty="0" smtClean="0"/>
              <a:t>Fully executed contract if used instead of an invoice</a:t>
            </a:r>
          </a:p>
          <a:p>
            <a:pPr marL="0" indent="0">
              <a:buNone/>
            </a:pPr>
            <a:r>
              <a:rPr lang="en-US" dirty="0" smtClean="0"/>
              <a:t>NEVER UPLOAD HERE:</a:t>
            </a:r>
          </a:p>
          <a:p>
            <a:r>
              <a:rPr lang="en-US" dirty="0" smtClean="0"/>
              <a:t>W9s</a:t>
            </a:r>
          </a:p>
          <a:p>
            <a:r>
              <a:rPr lang="en-US" dirty="0" smtClean="0"/>
              <a:t>Any document with social security numbers</a:t>
            </a:r>
          </a:p>
          <a:p>
            <a:endParaRPr lang="en-US" dirty="0"/>
          </a:p>
          <a:p>
            <a:endParaRPr lang="en-US" dirty="0"/>
          </a:p>
        </p:txBody>
      </p:sp>
      <p:pic>
        <p:nvPicPr>
          <p:cNvPr id="4" name="Picture 3"/>
          <p:cNvPicPr>
            <a:picLocks noChangeAspect="1"/>
          </p:cNvPicPr>
          <p:nvPr/>
        </p:nvPicPr>
        <p:blipFill>
          <a:blip r:embed="rId2"/>
          <a:stretch>
            <a:fillRect/>
          </a:stretch>
        </p:blipFill>
        <p:spPr>
          <a:xfrm>
            <a:off x="648834" y="1088230"/>
            <a:ext cx="3962953" cy="3801005"/>
          </a:xfrm>
          <a:prstGeom prst="rect">
            <a:avLst/>
          </a:prstGeom>
        </p:spPr>
      </p:pic>
    </p:spTree>
    <p:extLst>
      <p:ext uri="{BB962C8B-B14F-4D97-AF65-F5344CB8AC3E}">
        <p14:creationId xmlns:p14="http://schemas.microsoft.com/office/powerpoint/2010/main" val="1973395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217333"/>
            <a:ext cx="8596668" cy="3115734"/>
          </a:xfrm>
        </p:spPr>
        <p:txBody>
          <a:bodyPr/>
          <a:lstStyle/>
          <a:p>
            <a:r>
              <a:rPr lang="en-US" dirty="0" smtClean="0"/>
              <a:t>First round approval, Usually all that is needed based on our procedures.  Approver is usually the Program Manager/Director.  Can also be Specialist for up to $1,000 and it in the budget.  </a:t>
            </a:r>
            <a:endParaRPr lang="en-US" dirty="0"/>
          </a:p>
        </p:txBody>
      </p:sp>
      <p:pic>
        <p:nvPicPr>
          <p:cNvPr id="8" name="Picture 7"/>
          <p:cNvPicPr>
            <a:picLocks noChangeAspect="1"/>
          </p:cNvPicPr>
          <p:nvPr/>
        </p:nvPicPr>
        <p:blipFill>
          <a:blip r:embed="rId2"/>
          <a:stretch>
            <a:fillRect/>
          </a:stretch>
        </p:blipFill>
        <p:spPr>
          <a:xfrm>
            <a:off x="677334" y="340058"/>
            <a:ext cx="8478433" cy="2791215"/>
          </a:xfrm>
          <a:prstGeom prst="rect">
            <a:avLst/>
          </a:prstGeom>
        </p:spPr>
      </p:pic>
    </p:spTree>
    <p:extLst>
      <p:ext uri="{BB962C8B-B14F-4D97-AF65-F5344CB8AC3E}">
        <p14:creationId xmlns:p14="http://schemas.microsoft.com/office/powerpoint/2010/main" val="3815622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Prepayments</a:t>
            </a:r>
            <a:endParaRPr lang="en-US" dirty="0"/>
          </a:p>
        </p:txBody>
      </p:sp>
      <p:sp>
        <p:nvSpPr>
          <p:cNvPr id="3" name="Content Placeholder 2"/>
          <p:cNvSpPr>
            <a:spLocks noGrp="1"/>
          </p:cNvSpPr>
          <p:nvPr>
            <p:ph idx="1"/>
          </p:nvPr>
        </p:nvSpPr>
        <p:spPr>
          <a:xfrm>
            <a:off x="677334" y="1579419"/>
            <a:ext cx="8596668" cy="4461944"/>
          </a:xfrm>
        </p:spPr>
        <p:txBody>
          <a:bodyPr/>
          <a:lstStyle/>
          <a:p>
            <a:r>
              <a:rPr lang="en-US" dirty="0" smtClean="0"/>
              <a:t>Accounting and funder guidelines require us to only book expenses that were for goods and services received in the Fiscal year and/or grant year.  </a:t>
            </a:r>
          </a:p>
          <a:p>
            <a:pPr lvl="1"/>
            <a:r>
              <a:rPr lang="en-US" dirty="0" smtClean="0"/>
              <a:t>This means we can pay this FY for services and goods we expect to receive next FY but we can’t book the expense in our accounting system until the good or service is received  </a:t>
            </a:r>
          </a:p>
          <a:p>
            <a:r>
              <a:rPr lang="en-US" dirty="0"/>
              <a:t>If the payment is for something that has not happened yet use </a:t>
            </a:r>
            <a:r>
              <a:rPr lang="en-US" b="1" dirty="0"/>
              <a:t>GL 1340: Prepaid expense Other</a:t>
            </a:r>
            <a:r>
              <a:rPr lang="en-US" dirty="0"/>
              <a:t>.  Note the </a:t>
            </a:r>
            <a:r>
              <a:rPr lang="en-US" dirty="0" smtClean="0"/>
              <a:t>GL, and the expected date the good/service will be delivered in </a:t>
            </a:r>
            <a:r>
              <a:rPr lang="en-US" dirty="0"/>
              <a:t>Notes from the Requestor field.  </a:t>
            </a:r>
            <a:r>
              <a:rPr lang="en-US" dirty="0" smtClean="0"/>
              <a:t>Once the activity is completed we will book the expense correctly</a:t>
            </a:r>
          </a:p>
          <a:p>
            <a:r>
              <a:rPr lang="en-US" dirty="0"/>
              <a:t>Please do not use the term “Retainer”.  This is not allowed by federal funders. </a:t>
            </a:r>
            <a:endParaRPr lang="en-US" dirty="0" smtClean="0"/>
          </a:p>
          <a:p>
            <a:r>
              <a:rPr lang="en-US" dirty="0" smtClean="0"/>
              <a:t>Some examples: Conference Keynote Speakers, facilities fees, subscriptions, trainings and conference registrations</a:t>
            </a:r>
            <a:endParaRPr lang="en-US" dirty="0"/>
          </a:p>
          <a:p>
            <a:endParaRPr lang="en-US" dirty="0" smtClean="0"/>
          </a:p>
          <a:p>
            <a:endParaRPr lang="en-US" dirty="0"/>
          </a:p>
          <a:p>
            <a:endParaRPr lang="en-US" dirty="0"/>
          </a:p>
          <a:p>
            <a:endParaRPr lang="en-US" dirty="0" smtClean="0"/>
          </a:p>
        </p:txBody>
      </p:sp>
    </p:spTree>
    <p:extLst>
      <p:ext uri="{BB962C8B-B14F-4D97-AF65-F5344CB8AC3E}">
        <p14:creationId xmlns:p14="http://schemas.microsoft.com/office/powerpoint/2010/main" val="1177549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Custom 1">
      <a:dk1>
        <a:sysClr val="windowText" lastClr="000000"/>
      </a:dk1>
      <a:lt1>
        <a:sysClr val="window" lastClr="FFFFFF"/>
      </a:lt1>
      <a:dk2>
        <a:srgbClr val="2C3C43"/>
      </a:dk2>
      <a:lt2>
        <a:srgbClr val="EBEBEB"/>
      </a:lt2>
      <a:accent1>
        <a:srgbClr val="6B628D"/>
      </a:accent1>
      <a:accent2>
        <a:srgbClr val="D4A40E"/>
      </a:accent2>
      <a:accent3>
        <a:srgbClr val="94A452"/>
      </a:accent3>
      <a:accent4>
        <a:srgbClr val="009ABF"/>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3857</TotalTime>
  <Words>445</Words>
  <Application>Microsoft Office PowerPoint</Application>
  <PresentationFormat>Widescreen</PresentationFormat>
  <Paragraphs>27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Trebuchet MS</vt:lpstr>
      <vt:lpstr>Wingdings 3</vt:lpstr>
      <vt:lpstr>Facet</vt:lpstr>
      <vt:lpstr>Payment Requests</vt:lpstr>
      <vt:lpstr>PowerPoint Presentation</vt:lpstr>
      <vt:lpstr>PowerPoint Presentation</vt:lpstr>
      <vt:lpstr>PowerPoint Presentation</vt:lpstr>
      <vt:lpstr>PowerPoint Presentation</vt:lpstr>
      <vt:lpstr>Prepayments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Honorarium, Contracts and Subawards</dc:title>
  <dc:creator>Melissa Guajardo</dc:creator>
  <cp:lastModifiedBy>Melissa Guajardo</cp:lastModifiedBy>
  <cp:revision>36</cp:revision>
  <dcterms:created xsi:type="dcterms:W3CDTF">2021-03-11T18:07:04Z</dcterms:created>
  <dcterms:modified xsi:type="dcterms:W3CDTF">2021-08-03T23:33:59Z</dcterms:modified>
</cp:coreProperties>
</file>