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3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2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6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8168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66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9349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69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620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2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3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09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3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9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9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6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3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3561A-8EBB-4FD3-9330-47CD04759BC7}" type="datetimeFigureOut">
              <a:rPr lang="en-US" smtClean="0"/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136BA0-2F85-4874-87EB-2EC65D2A4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4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am.gov/SAM/pages/public/searchRecords/search.jsf" TargetMode="External"/><Relationship Id="rId2" Type="http://schemas.openxmlformats.org/officeDocument/2006/relationships/hyperlink" Target="https://cpedv.formstack.com/forms/procurement_approval_for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Contracts, </a:t>
            </a:r>
            <a:r>
              <a:rPr lang="en-US" dirty="0" err="1" smtClean="0"/>
              <a:t>Subawards</a:t>
            </a:r>
            <a:r>
              <a:rPr lang="en-US" dirty="0" smtClean="0"/>
              <a:t>, Speaker Fees and Stipends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4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Speaker/Contributor </a:t>
            </a:r>
            <a:r>
              <a:rPr lang="en-US" dirty="0" smtClean="0"/>
              <a:t>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6914"/>
            <a:ext cx="8596668" cy="511064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Frutiger LT Std 55 Roman" panose="020B0602020204020204" pitchFamily="34" charset="0"/>
              </a:rPr>
              <a:t>A </a:t>
            </a:r>
            <a:r>
              <a:rPr lang="en-US" dirty="0">
                <a:latin typeface="Frutiger LT Std 55 Roman" panose="020B0602020204020204" pitchFamily="34" charset="0"/>
              </a:rPr>
              <a:t>one-time payment made to an individual </a:t>
            </a:r>
            <a:r>
              <a:rPr lang="en-US" dirty="0" smtClean="0">
                <a:latin typeface="Frutiger LT Std 55 Roman" panose="020B0602020204020204" pitchFamily="34" charset="0"/>
              </a:rPr>
              <a:t>or organization for a speaking engagement including webinars, conferences, special </a:t>
            </a:r>
            <a:r>
              <a:rPr lang="en-US" dirty="0" smtClean="0">
                <a:latin typeface="Frutiger LT Std 55 Roman" panose="020B0602020204020204" pitchFamily="34" charset="0"/>
              </a:rPr>
              <a:t>events or for . </a:t>
            </a:r>
            <a:endParaRPr lang="en-US" dirty="0">
              <a:latin typeface="Frutiger LT Std 55 Roman" panose="020B0602020204020204" pitchFamily="34" charset="0"/>
            </a:endParaRPr>
          </a:p>
          <a:p>
            <a:r>
              <a:rPr lang="en-US" dirty="0" smtClean="0">
                <a:latin typeface="Frutiger LT Std 55 Roman" panose="020B0602020204020204" pitchFamily="34" charset="0"/>
              </a:rPr>
              <a:t>Different from trainers, facilitators or others who are engaged for longer and more collaborative work with Partnership staff (see contracts) </a:t>
            </a:r>
          </a:p>
          <a:p>
            <a:r>
              <a:rPr lang="en-US" dirty="0" smtClean="0">
                <a:latin typeface="Frutiger LT Std 55 Roman" panose="020B0602020204020204" pitchFamily="34" charset="0"/>
              </a:rPr>
              <a:t>Considered </a:t>
            </a:r>
            <a:r>
              <a:rPr lang="en-US" dirty="0">
                <a:latin typeface="Frutiger LT Std 55 Roman" panose="020B0602020204020204" pitchFamily="34" charset="0"/>
              </a:rPr>
              <a:t>a contractual </a:t>
            </a:r>
            <a:r>
              <a:rPr lang="en-US" dirty="0" smtClean="0">
                <a:latin typeface="Frutiger LT Std 55 Roman" panose="020B0602020204020204" pitchFamily="34" charset="0"/>
              </a:rPr>
              <a:t>agreement.</a:t>
            </a:r>
          </a:p>
          <a:p>
            <a:r>
              <a:rPr lang="en-US" dirty="0" smtClean="0">
                <a:latin typeface="Frutiger LT Std 55 Roman" panose="020B0602020204020204" pitchFamily="34" charset="0"/>
              </a:rPr>
              <a:t>Guidelines </a:t>
            </a:r>
            <a:r>
              <a:rPr lang="en-US" dirty="0" smtClean="0">
                <a:latin typeface="Frutiger LT Std 55 Roman" panose="020B0602020204020204" pitchFamily="34" charset="0"/>
              </a:rPr>
              <a:t>(</a:t>
            </a:r>
            <a:r>
              <a:rPr lang="en-US" dirty="0" smtClean="0">
                <a:latin typeface="Frutiger LT Std 55 Roman" panose="020B0602020204020204" pitchFamily="34" charset="0"/>
              </a:rPr>
              <a:t>Similar to Contracts): </a:t>
            </a:r>
          </a:p>
          <a:p>
            <a:pPr lvl="1"/>
            <a:r>
              <a:rPr lang="en-US" dirty="0" smtClean="0">
                <a:latin typeface="Frutiger LT Std 55 Roman" panose="020B0602020204020204" pitchFamily="34" charset="0"/>
              </a:rPr>
              <a:t>Should be comparable to or less than </a:t>
            </a:r>
            <a:r>
              <a:rPr lang="en-US" dirty="0" smtClean="0">
                <a:latin typeface="Frutiger LT Std 55 Roman" panose="020B0602020204020204" pitchFamily="34" charset="0"/>
              </a:rPr>
              <a:t>fees </a:t>
            </a:r>
            <a:r>
              <a:rPr lang="en-US" dirty="0" smtClean="0">
                <a:latin typeface="Frutiger LT Std 55 Roman" panose="020B0602020204020204" pitchFamily="34" charset="0"/>
              </a:rPr>
              <a:t>for similar engagements</a:t>
            </a:r>
          </a:p>
          <a:p>
            <a:pPr lvl="1"/>
            <a:r>
              <a:rPr lang="en-US" dirty="0" smtClean="0">
                <a:latin typeface="Frutiger LT Std 55 Roman" panose="020B0602020204020204" pitchFamily="34" charset="0"/>
              </a:rPr>
              <a:t>If no comparison, comparable to or less than fees of similar speakers or fees paid at similar events</a:t>
            </a:r>
          </a:p>
          <a:p>
            <a:pPr lvl="1"/>
            <a:r>
              <a:rPr lang="en-US" dirty="0" smtClean="0">
                <a:latin typeface="Frutiger LT Std 55 Roman" panose="020B0602020204020204" pitchFamily="34" charset="0"/>
              </a:rPr>
              <a:t>Subject to funder approval if over $</a:t>
            </a:r>
            <a:r>
              <a:rPr lang="en-US" dirty="0" smtClean="0">
                <a:latin typeface="Frutiger LT Std 55 Roman" panose="020B0602020204020204" pitchFamily="34" charset="0"/>
              </a:rPr>
              <a:t>650</a:t>
            </a:r>
          </a:p>
          <a:p>
            <a:r>
              <a:rPr lang="en-US" dirty="0" smtClean="0">
                <a:latin typeface="Frutiger LT Std 55 Roman" panose="020B0602020204020204" pitchFamily="34" charset="0"/>
              </a:rPr>
              <a:t>Individuals and organizations will received 990s for payment over $600 in any year</a:t>
            </a:r>
          </a:p>
          <a:p>
            <a:r>
              <a:rPr lang="en-US" dirty="0" smtClean="0">
                <a:latin typeface="Frutiger LT Std 55 Roman" panose="020B0602020204020204" pitchFamily="34" charset="0"/>
              </a:rPr>
              <a:t>Please DO NOT use the word Honorarium.  Honorarium are not allowed under most of our funding</a:t>
            </a:r>
            <a:endParaRPr lang="en-US" dirty="0" smtClean="0">
              <a:latin typeface="Frutiger LT Std 55 Roman" panose="020B0602020204020204" pitchFamily="34" charset="0"/>
            </a:endParaRPr>
          </a:p>
          <a:p>
            <a:pPr marL="457200" lvl="1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8303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Stipends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8178"/>
            <a:ext cx="8596668" cy="484293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Frutiger LT Std 55 Roman" panose="020B0602020204020204" pitchFamily="34" charset="0"/>
              </a:rPr>
              <a:t>A one-time </a:t>
            </a:r>
            <a:r>
              <a:rPr lang="en-US" dirty="0" smtClean="0">
                <a:latin typeface="Frutiger LT Std 55 Roman" panose="020B0602020204020204" pitchFamily="34" charset="0"/>
              </a:rPr>
              <a:t>or multiple time payment </a:t>
            </a:r>
            <a:r>
              <a:rPr lang="en-US" dirty="0">
                <a:latin typeface="Frutiger LT Std 55 Roman" panose="020B0602020204020204" pitchFamily="34" charset="0"/>
              </a:rPr>
              <a:t>made to an individual or organization </a:t>
            </a:r>
            <a:r>
              <a:rPr lang="en-US" dirty="0" smtClean="0">
                <a:latin typeface="Frutiger LT Std 55 Roman" panose="020B0602020204020204" pitchFamily="34" charset="0"/>
              </a:rPr>
              <a:t>for sitting on a short term or long term committee and act in an advisory role. </a:t>
            </a:r>
          </a:p>
          <a:p>
            <a:r>
              <a:rPr lang="en-US" dirty="0" smtClean="0">
                <a:latin typeface="Frutiger LT Std 55 Roman" panose="020B0602020204020204" pitchFamily="34" charset="0"/>
              </a:rPr>
              <a:t>If an individual is doing any work for us, we have to test to determine if they are an employee.</a:t>
            </a:r>
            <a:endParaRPr lang="en-US" dirty="0">
              <a:latin typeface="Frutiger LT Std 55 Roman" panose="020B0602020204020204" pitchFamily="34" charset="0"/>
            </a:endParaRPr>
          </a:p>
          <a:p>
            <a:r>
              <a:rPr lang="en-US" dirty="0" smtClean="0">
                <a:latin typeface="Frutiger LT Std 55 Roman" panose="020B0602020204020204" pitchFamily="34" charset="0"/>
              </a:rPr>
              <a:t>Contractual- and should have a list of agreements to earn the stipend</a:t>
            </a:r>
            <a:endParaRPr lang="en-US" dirty="0">
              <a:latin typeface="Frutiger LT Std 55 Roman" panose="020B0602020204020204" pitchFamily="34" charset="0"/>
            </a:endParaRPr>
          </a:p>
          <a:p>
            <a:r>
              <a:rPr lang="en-US" dirty="0">
                <a:latin typeface="Frutiger LT Std 55 Roman" panose="020B0602020204020204" pitchFamily="34" charset="0"/>
              </a:rPr>
              <a:t>Guidelines (Similar to Contracts): </a:t>
            </a:r>
          </a:p>
          <a:p>
            <a:pPr lvl="1"/>
            <a:r>
              <a:rPr lang="en-US" dirty="0">
                <a:latin typeface="Frutiger LT Std 55 Roman" panose="020B0602020204020204" pitchFamily="34" charset="0"/>
              </a:rPr>
              <a:t>Should be comparable to or less than fees for similar engagements</a:t>
            </a:r>
          </a:p>
          <a:p>
            <a:pPr lvl="1"/>
            <a:r>
              <a:rPr lang="en-US" dirty="0">
                <a:latin typeface="Frutiger LT Std 55 Roman" panose="020B0602020204020204" pitchFamily="34" charset="0"/>
              </a:rPr>
              <a:t>If no comparison, comparable to or less than fees of similar speakers or fees paid at similar events</a:t>
            </a:r>
          </a:p>
          <a:p>
            <a:pPr lvl="1"/>
            <a:r>
              <a:rPr lang="en-US" dirty="0">
                <a:latin typeface="Frutiger LT Std 55 Roman" panose="020B0602020204020204" pitchFamily="34" charset="0"/>
              </a:rPr>
              <a:t>Subject to funder approval if over $650</a:t>
            </a:r>
          </a:p>
          <a:p>
            <a:r>
              <a:rPr lang="en-US" dirty="0">
                <a:latin typeface="Frutiger LT Std 55 Roman" panose="020B0602020204020204" pitchFamily="34" charset="0"/>
              </a:rPr>
              <a:t>Individuals and organizations will received 990s for payment over $600 in any </a:t>
            </a:r>
            <a:r>
              <a:rPr lang="en-US" dirty="0" smtClean="0">
                <a:latin typeface="Frutiger LT Std 55 Roman" panose="020B0602020204020204" pitchFamily="34" charset="0"/>
              </a:rPr>
              <a:t>year</a:t>
            </a:r>
          </a:p>
          <a:p>
            <a:r>
              <a:rPr lang="en-US" dirty="0">
                <a:latin typeface="Frutiger LT Std 55 Roman" panose="020B0602020204020204" pitchFamily="34" charset="0"/>
              </a:rPr>
              <a:t>Please DO NOT use the word Honorarium.  Honorarium are not allowed under most of our funding</a:t>
            </a:r>
          </a:p>
          <a:p>
            <a:endParaRPr lang="en-US" dirty="0">
              <a:latin typeface="Frutiger LT Std 55 Roman" panose="020B0602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9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and </a:t>
            </a:r>
            <a:r>
              <a:rPr lang="en-US" dirty="0" err="1" smtClean="0"/>
              <a:t>Subrecipients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2391"/>
            <a:ext cx="8596668" cy="4758972"/>
          </a:xfrm>
        </p:spPr>
        <p:txBody>
          <a:bodyPr>
            <a:normAutofit lnSpcReduction="10000"/>
          </a:bodyPr>
          <a:lstStyle/>
          <a:p>
            <a:pPr>
              <a:spcBef>
                <a:spcPts val="1128"/>
              </a:spcBef>
            </a:pPr>
            <a:r>
              <a:rPr lang="en-US" dirty="0">
                <a:latin typeface="Verdana" charset="0"/>
                <a:ea typeface="ＭＳ Ｐゴシック" charset="0"/>
              </a:rPr>
              <a:t>What is a </a:t>
            </a:r>
            <a:r>
              <a:rPr lang="en-US" dirty="0" err="1">
                <a:latin typeface="Verdana" charset="0"/>
                <a:ea typeface="ＭＳ Ｐゴシック" charset="0"/>
              </a:rPr>
              <a:t>subrecipient</a:t>
            </a:r>
            <a:r>
              <a:rPr lang="en-US" dirty="0">
                <a:latin typeface="Verdana" charset="0"/>
                <a:ea typeface="ＭＳ Ｐゴシック" charset="0"/>
              </a:rPr>
              <a:t>?</a:t>
            </a:r>
          </a:p>
          <a:p>
            <a:pPr marL="0" indent="0">
              <a:spcBef>
                <a:spcPts val="1128"/>
              </a:spcBef>
              <a:buNone/>
            </a:pPr>
            <a:r>
              <a:rPr lang="en-US" i="1" dirty="0" err="1"/>
              <a:t>Subrecipient</a:t>
            </a:r>
            <a:r>
              <a:rPr lang="en-US" dirty="0"/>
              <a:t> means a non-Federal entity that receives a </a:t>
            </a:r>
            <a:r>
              <a:rPr lang="en-US" dirty="0" err="1"/>
              <a:t>subaward</a:t>
            </a:r>
            <a:r>
              <a:rPr lang="en-US" dirty="0"/>
              <a:t> from a pass-through entity to carry out part of a Federal </a:t>
            </a:r>
            <a:r>
              <a:rPr lang="en-US" dirty="0" smtClean="0"/>
              <a:t>program</a:t>
            </a:r>
            <a:endParaRPr lang="en-US" dirty="0"/>
          </a:p>
          <a:p>
            <a:pPr lvl="1">
              <a:spcBef>
                <a:spcPts val="1128"/>
              </a:spcBef>
            </a:pPr>
            <a:r>
              <a:rPr lang="en-US" dirty="0" smtClean="0"/>
              <a:t>Benefit of the relationship flows down (the </a:t>
            </a:r>
            <a:r>
              <a:rPr lang="en-US" dirty="0" err="1" smtClean="0"/>
              <a:t>subrecipient</a:t>
            </a:r>
            <a:r>
              <a:rPr lang="en-US" dirty="0" smtClean="0"/>
              <a:t> benefits more than the Partnership</a:t>
            </a:r>
          </a:p>
          <a:p>
            <a:pPr lvl="1">
              <a:spcBef>
                <a:spcPts val="1128"/>
              </a:spcBef>
            </a:pPr>
            <a:r>
              <a:rPr lang="en-US" dirty="0" smtClean="0"/>
              <a:t>The </a:t>
            </a:r>
            <a:r>
              <a:rPr lang="en-US" dirty="0" err="1" smtClean="0"/>
              <a:t>subrecipient</a:t>
            </a:r>
            <a:r>
              <a:rPr lang="en-US" dirty="0" smtClean="0"/>
              <a:t> has control over methods and program design</a:t>
            </a:r>
          </a:p>
          <a:p>
            <a:pPr lvl="1">
              <a:spcBef>
                <a:spcPts val="1128"/>
              </a:spcBef>
            </a:pPr>
            <a:r>
              <a:rPr lang="en-US" dirty="0" smtClean="0"/>
              <a:t>Must adhere to the federal compliance rules</a:t>
            </a:r>
            <a:endParaRPr lang="en-US" dirty="0"/>
          </a:p>
          <a:p>
            <a:pPr>
              <a:spcBef>
                <a:spcPts val="1128"/>
              </a:spcBef>
            </a:pPr>
            <a:r>
              <a:rPr lang="en-US" dirty="0">
                <a:latin typeface="Verdana" charset="0"/>
                <a:ea typeface="ＭＳ Ｐゴシック" charset="0"/>
              </a:rPr>
              <a:t>What is a contractor?</a:t>
            </a:r>
          </a:p>
          <a:p>
            <a:pPr marL="0" indent="0">
              <a:spcBef>
                <a:spcPts val="1128"/>
              </a:spcBef>
              <a:buNone/>
            </a:pPr>
            <a:r>
              <a:rPr lang="en-US" i="1" dirty="0"/>
              <a:t>A  contractor </a:t>
            </a:r>
            <a:r>
              <a:rPr lang="en-US" dirty="0"/>
              <a:t>receives a contract which is a legal instrument by which a non-Federal entity purchases property or services needed to carry out the project or </a:t>
            </a:r>
            <a:r>
              <a:rPr lang="en-US" dirty="0" smtClean="0"/>
              <a:t>program. </a:t>
            </a:r>
            <a:endParaRPr lang="en-US" dirty="0" smtClean="0"/>
          </a:p>
          <a:p>
            <a:pPr lvl="1">
              <a:spcBef>
                <a:spcPts val="1128"/>
              </a:spcBef>
            </a:pPr>
            <a:r>
              <a:rPr lang="en-US" dirty="0" smtClean="0"/>
              <a:t>Contractor normally provides similar services to other customers</a:t>
            </a:r>
          </a:p>
          <a:p>
            <a:pPr lvl="1">
              <a:spcBef>
                <a:spcPts val="1128"/>
              </a:spcBef>
            </a:pPr>
            <a:r>
              <a:rPr lang="en-US" dirty="0" smtClean="0"/>
              <a:t>Contractor normally operates in a competitive environment</a:t>
            </a:r>
          </a:p>
          <a:p>
            <a:pPr lvl="1">
              <a:spcBef>
                <a:spcPts val="1128"/>
              </a:spcBef>
            </a:pPr>
            <a:r>
              <a:rPr lang="en-US" dirty="0" smtClean="0"/>
              <a:t>Not bound to federal compliance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Procurement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52410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 comparisons required for small purchases such as consumable office supplies, consumable program supplies or any contracts up to $10,000. </a:t>
            </a:r>
          </a:p>
          <a:p>
            <a:pPr lvl="1"/>
            <a:r>
              <a:rPr lang="en-US" dirty="0" smtClean="0"/>
              <a:t>Require documentation of rates (previous invoices to other/similar customers, documented rate schedule</a:t>
            </a:r>
          </a:p>
          <a:p>
            <a:r>
              <a:rPr lang="en-US" dirty="0" smtClean="0"/>
              <a:t>For $10,000-$50,000 at least 3 comparison quotes required.  </a:t>
            </a:r>
          </a:p>
          <a:p>
            <a:pPr lvl="1"/>
            <a:r>
              <a:rPr lang="en-US" dirty="0" smtClean="0"/>
              <a:t>Documented comparisons of the same service</a:t>
            </a:r>
          </a:p>
          <a:p>
            <a:pPr lvl="1"/>
            <a:r>
              <a:rPr lang="en-US" dirty="0" smtClean="0"/>
              <a:t>Not required to chose based on cost. </a:t>
            </a:r>
          </a:p>
          <a:p>
            <a:pPr lvl="1"/>
            <a:r>
              <a:rPr lang="en-US" dirty="0" smtClean="0"/>
              <a:t>Use Vendor </a:t>
            </a:r>
            <a:r>
              <a:rPr lang="en-US" dirty="0" smtClean="0">
                <a:hlinkClick r:id="rId2"/>
              </a:rPr>
              <a:t>Approval Form </a:t>
            </a:r>
            <a:r>
              <a:rPr lang="en-US" dirty="0" smtClean="0"/>
              <a:t>(available in Intranet) to document comparisons, and basis for the vendor you have chosen</a:t>
            </a:r>
          </a:p>
          <a:p>
            <a:pPr lvl="1"/>
            <a:r>
              <a:rPr lang="en-US" dirty="0" smtClean="0"/>
              <a:t>All vendors over $25,000 must be reviewed in </a:t>
            </a:r>
            <a:r>
              <a:rPr lang="en-US" dirty="0" smtClean="0">
                <a:hlinkClick r:id="rId3"/>
              </a:rPr>
              <a:t>sam.gov</a:t>
            </a:r>
            <a:r>
              <a:rPr lang="en-US" dirty="0" smtClean="0"/>
              <a:t> to ensure they are eligible to do business with Federal Entities, copy of the page is to be attached to the vendor approval form</a:t>
            </a:r>
          </a:p>
          <a:p>
            <a:r>
              <a:rPr lang="en-US" dirty="0" smtClean="0"/>
              <a:t>For over $50,000 required to conduct Competitive Sealed Bids (Christina can help!)</a:t>
            </a:r>
          </a:p>
          <a:p>
            <a:pPr lvl="1"/>
            <a:r>
              <a:rPr lang="en-US" dirty="0" smtClean="0"/>
              <a:t>Totally blind bidding</a:t>
            </a:r>
          </a:p>
          <a:p>
            <a:pPr lvl="1"/>
            <a:r>
              <a:rPr lang="en-US" dirty="0" smtClean="0"/>
              <a:t>Rigid timeline and selection criteria</a:t>
            </a:r>
          </a:p>
          <a:p>
            <a:pPr lvl="1"/>
            <a:r>
              <a:rPr lang="en-US" dirty="0"/>
              <a:t>Use Vendor Approval Form (available in </a:t>
            </a:r>
            <a:r>
              <a:rPr lang="en-US" dirty="0" err="1"/>
              <a:t>Interanet</a:t>
            </a:r>
            <a:r>
              <a:rPr lang="en-US" dirty="0"/>
              <a:t>) to document comparisons, and basis for the vendor you have chosen</a:t>
            </a:r>
          </a:p>
          <a:p>
            <a:pPr lvl="1"/>
            <a:r>
              <a:rPr lang="en-US" dirty="0"/>
              <a:t>All vendors must be reviewed in sam.gov to ensure they are eligible to do business with Federal </a:t>
            </a:r>
            <a:r>
              <a:rPr lang="en-US" dirty="0" smtClean="0"/>
              <a:t>Entities</a:t>
            </a:r>
          </a:p>
          <a:p>
            <a:pPr lvl="1"/>
            <a:r>
              <a:rPr lang="en-US" dirty="0" smtClean="0"/>
              <a:t>Cannot break jobs into multiple components in order to avoid this process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5415"/>
            <a:ext cx="8596668" cy="5093093"/>
          </a:xfrm>
        </p:spPr>
        <p:txBody>
          <a:bodyPr>
            <a:normAutofit/>
          </a:bodyPr>
          <a:lstStyle/>
          <a:p>
            <a:r>
              <a:rPr lang="en-US" dirty="0" smtClean="0"/>
              <a:t>Single Source</a:t>
            </a:r>
          </a:p>
          <a:p>
            <a:pPr lvl="2"/>
            <a:r>
              <a:rPr lang="en-US" dirty="0" smtClean="0"/>
              <a:t>Item or service only available from a single source</a:t>
            </a:r>
          </a:p>
          <a:p>
            <a:pPr lvl="2"/>
            <a:r>
              <a:rPr lang="en-US" dirty="0" smtClean="0"/>
              <a:t>In response to public emergency</a:t>
            </a:r>
          </a:p>
          <a:p>
            <a:pPr lvl="2"/>
            <a:r>
              <a:rPr lang="en-US" dirty="0" smtClean="0"/>
              <a:t>Federal award agency authorization required</a:t>
            </a:r>
          </a:p>
          <a:p>
            <a:pPr lvl="2"/>
            <a:r>
              <a:rPr lang="en-US" dirty="0" smtClean="0"/>
              <a:t>After solicitation, competition deemed inadequate</a:t>
            </a:r>
          </a:p>
          <a:p>
            <a:pPr lvl="1"/>
            <a:r>
              <a:rPr lang="en-US" dirty="0"/>
              <a:t>Use Vendor Approval Form (available in </a:t>
            </a:r>
            <a:r>
              <a:rPr lang="en-US" dirty="0" smtClean="0"/>
              <a:t>Intranet</a:t>
            </a:r>
            <a:r>
              <a:rPr lang="en-US" dirty="0"/>
              <a:t>) to document </a:t>
            </a:r>
            <a:r>
              <a:rPr lang="en-US" dirty="0" smtClean="0"/>
              <a:t>the reason for single source and any documentation that backs up that reasoning</a:t>
            </a:r>
            <a:endParaRPr lang="en-US" dirty="0"/>
          </a:p>
          <a:p>
            <a:pPr lvl="1"/>
            <a:r>
              <a:rPr lang="en-US" dirty="0"/>
              <a:t>All vendors </a:t>
            </a:r>
            <a:r>
              <a:rPr lang="en-US" dirty="0" smtClean="0"/>
              <a:t>for more than $25,000 must </a:t>
            </a:r>
            <a:r>
              <a:rPr lang="en-US" dirty="0"/>
              <a:t>be reviewed in sam.gov to ensure they are eligible to do business with Federal </a:t>
            </a:r>
            <a:r>
              <a:rPr lang="en-US" dirty="0" smtClean="0"/>
              <a:t>Entities.  Copy of the page is to be attached to the Vendor Approval Form. </a:t>
            </a:r>
          </a:p>
          <a:p>
            <a:r>
              <a:rPr lang="en-US" dirty="0" smtClean="0"/>
              <a:t>Vendor Approval Forms must be approved by the appropriate person:</a:t>
            </a:r>
          </a:p>
          <a:p>
            <a:pPr lvl="1"/>
            <a:r>
              <a:rPr lang="en-US" dirty="0" smtClean="0"/>
              <a:t>Up to $4,999 assuming it’s in the budget – required program manager approval</a:t>
            </a:r>
          </a:p>
          <a:p>
            <a:pPr lvl="1"/>
            <a:r>
              <a:rPr lang="en-US" dirty="0" smtClean="0"/>
              <a:t>$5,000-$9,999 required one Director approval</a:t>
            </a:r>
          </a:p>
          <a:p>
            <a:pPr lvl="1"/>
            <a:r>
              <a:rPr lang="en-US" dirty="0" smtClean="0"/>
              <a:t>$10,000-$89,999 requires ED approval</a:t>
            </a:r>
          </a:p>
          <a:p>
            <a:pPr lvl="1"/>
            <a:r>
              <a:rPr lang="en-US" dirty="0" smtClean="0"/>
              <a:t>$90,000 + requires ED and Board Treasurer approval</a:t>
            </a:r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90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Contractor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8079"/>
            <a:ext cx="8596668" cy="44132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$</a:t>
            </a:r>
            <a:r>
              <a:rPr lang="en-US" dirty="0" smtClean="0">
                <a:latin typeface="Frutiger LT Std 55 Roman" panose="020B0602020204020204" pitchFamily="34" charset="0"/>
              </a:rPr>
              <a:t>650 a day is </a:t>
            </a:r>
            <a:r>
              <a:rPr lang="en-US" u="sng" dirty="0" smtClean="0">
                <a:latin typeface="Frutiger LT Std 55 Roman" panose="020B0602020204020204" pitchFamily="34" charset="0"/>
              </a:rPr>
              <a:t>not a default approved rate</a:t>
            </a:r>
            <a:r>
              <a:rPr lang="en-US" dirty="0" smtClean="0">
                <a:latin typeface="Frutiger LT Std 55 Roman" panose="020B0602020204020204" pitchFamily="34" charset="0"/>
              </a:rPr>
              <a:t> it is a threshold for prior approval</a:t>
            </a:r>
          </a:p>
          <a:p>
            <a:pPr>
              <a:spcBef>
                <a:spcPts val="1128"/>
              </a:spcBef>
            </a:pPr>
            <a:r>
              <a:rPr lang="en-US" dirty="0">
                <a:latin typeface="Frutiger LT Std 55 Roman" panose="020B0602020204020204" pitchFamily="34" charset="0"/>
                <a:ea typeface="ＭＳ Ｐゴシック" charset="0"/>
              </a:rPr>
              <a:t>Reasonable rate of compensation for </a:t>
            </a: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consultants</a:t>
            </a:r>
          </a:p>
          <a:p>
            <a:pPr lvl="1">
              <a:spcBef>
                <a:spcPts val="1128"/>
              </a:spcBef>
            </a:pP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Copies of previous invoices for similar services</a:t>
            </a:r>
          </a:p>
          <a:p>
            <a:pPr lvl="1">
              <a:spcBef>
                <a:spcPts val="1128"/>
              </a:spcBef>
            </a:pP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Documented rates on their website or other location</a:t>
            </a:r>
          </a:p>
          <a:p>
            <a:pPr lvl="1">
              <a:spcBef>
                <a:spcPts val="1128"/>
              </a:spcBef>
            </a:pP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Comparisons to other quotes received by competitors</a:t>
            </a:r>
            <a:endParaRPr lang="en-US" dirty="0">
              <a:latin typeface="Frutiger LT Std 55 Roman" panose="020B0602020204020204" pitchFamily="34" charset="0"/>
              <a:ea typeface="ＭＳ Ｐゴシック" charset="0"/>
            </a:endParaRPr>
          </a:p>
          <a:p>
            <a:pPr>
              <a:spcBef>
                <a:spcPts val="1128"/>
              </a:spcBef>
            </a:pPr>
            <a:r>
              <a:rPr lang="en-US" dirty="0">
                <a:latin typeface="Frutiger LT Std 55 Roman" panose="020B0602020204020204" pitchFamily="34" charset="0"/>
                <a:ea typeface="ＭＳ Ｐゴシック" charset="0"/>
              </a:rPr>
              <a:t>Rate should be based on the individual consultant’s </a:t>
            </a: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experience, </a:t>
            </a:r>
            <a:r>
              <a:rPr lang="en-US" dirty="0">
                <a:latin typeface="Frutiger LT Std 55 Roman" panose="020B0602020204020204" pitchFamily="34" charset="0"/>
                <a:ea typeface="ＭＳ Ｐゴシック" charset="0"/>
              </a:rPr>
              <a:t>education and the current market </a:t>
            </a: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conditions</a:t>
            </a:r>
          </a:p>
          <a:p>
            <a:pPr lvl="1">
              <a:spcBef>
                <a:spcPts val="1128"/>
              </a:spcBef>
            </a:pP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Document in vendor approval form</a:t>
            </a:r>
          </a:p>
          <a:p>
            <a:pPr>
              <a:spcBef>
                <a:spcPts val="1128"/>
              </a:spcBef>
            </a:pP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Final agreed upon rate may be below the $650/$81.25 threshold based on above</a:t>
            </a:r>
          </a:p>
          <a:p>
            <a:pPr>
              <a:spcBef>
                <a:spcPts val="1128"/>
              </a:spcBef>
            </a:pPr>
            <a:r>
              <a:rPr lang="en-US" dirty="0" smtClean="0">
                <a:latin typeface="Frutiger LT Std 55 Roman" panose="020B0602020204020204" pitchFamily="34" charset="0"/>
                <a:ea typeface="ＭＳ Ｐゴシック" charset="0"/>
              </a:rPr>
              <a:t>If final agreed upon rate is OVER the threshold, it will need approval from our federal funders (OVW, FVPSA, CDC, OES).  Please allow for 2 weeks to get this approval (dependent on the Federal Agency, not on us)</a:t>
            </a:r>
            <a:endParaRPr lang="en-US" dirty="0">
              <a:latin typeface="Frutiger LT Std 55 Roman" panose="020B0602020204020204" pitchFamily="34" charset="0"/>
              <a:ea typeface="ＭＳ Ｐゴシック" charset="0"/>
            </a:endParaRP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8405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Contract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0811"/>
            <a:ext cx="8596668" cy="5285978"/>
          </a:xfrm>
        </p:spPr>
        <p:txBody>
          <a:bodyPr>
            <a:normAutofit/>
          </a:bodyPr>
          <a:lstStyle/>
          <a:p>
            <a:r>
              <a:rPr lang="en-US" dirty="0" smtClean="0"/>
              <a:t>Use the </a:t>
            </a:r>
            <a:r>
              <a:rPr lang="en-US" dirty="0" smtClean="0"/>
              <a:t>Contributor Agreement Form fo</a:t>
            </a:r>
            <a:r>
              <a:rPr lang="en-US" dirty="0" smtClean="0"/>
              <a:t>r Speaker, consultant, contractor,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Have prepared</a:t>
            </a:r>
          </a:p>
          <a:p>
            <a:pPr lvl="1"/>
            <a:r>
              <a:rPr lang="en-US" dirty="0" smtClean="0"/>
              <a:t>Name and address of </a:t>
            </a:r>
            <a:r>
              <a:rPr lang="en-US" dirty="0" smtClean="0"/>
              <a:t>Contractor/Speaker</a:t>
            </a:r>
            <a:endParaRPr lang="en-US" dirty="0" smtClean="0"/>
          </a:p>
          <a:p>
            <a:pPr lvl="1"/>
            <a:r>
              <a:rPr lang="en-US" dirty="0" smtClean="0"/>
              <a:t>Point of contact and their email/phone  number</a:t>
            </a:r>
          </a:p>
          <a:p>
            <a:pPr lvl="1"/>
            <a:r>
              <a:rPr lang="en-US" dirty="0" smtClean="0"/>
              <a:t>Scope of work (Can attach a PDF)</a:t>
            </a:r>
          </a:p>
          <a:p>
            <a:pPr lvl="1"/>
            <a:r>
              <a:rPr lang="en-US" dirty="0" smtClean="0"/>
              <a:t>Budget/Payment schedule</a:t>
            </a:r>
          </a:p>
          <a:p>
            <a:pPr lvl="2"/>
            <a:r>
              <a:rPr lang="en-US" dirty="0" smtClean="0"/>
              <a:t>Must be based on a combination of an hourly rate (rates) and direct expenses (materials, travel,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Consultants are required to invoice for all </a:t>
            </a:r>
            <a:r>
              <a:rPr lang="en-US" dirty="0" smtClean="0"/>
              <a:t>payment</a:t>
            </a:r>
          </a:p>
          <a:p>
            <a:pPr lvl="1"/>
            <a:r>
              <a:rPr lang="en-US" dirty="0" smtClean="0"/>
              <a:t>Will they be reimbursed for travel on our behalf</a:t>
            </a:r>
          </a:p>
          <a:p>
            <a:pPr lvl="2"/>
            <a:r>
              <a:rPr lang="en-US" dirty="0" smtClean="0"/>
              <a:t>They will be limited to our reimbursement limits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6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the Contract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draft will go to Christina for review before it goes to you.  If the contractor would like to review the language prior to signing, we can forward. </a:t>
            </a:r>
          </a:p>
          <a:p>
            <a:r>
              <a:rPr lang="en-US" dirty="0"/>
              <a:t>Once all parties have reviewed, Christina will use </a:t>
            </a:r>
            <a:r>
              <a:rPr lang="en-US" dirty="0" err="1"/>
              <a:t>FormStack</a:t>
            </a:r>
            <a:r>
              <a:rPr lang="en-US" dirty="0"/>
              <a:t> Sign to collect signatures on contracts</a:t>
            </a:r>
          </a:p>
          <a:p>
            <a:r>
              <a:rPr lang="en-US" dirty="0"/>
              <a:t>Who is authorized to sign?</a:t>
            </a:r>
          </a:p>
          <a:p>
            <a:pPr lvl="1"/>
            <a:r>
              <a:rPr lang="en-US" dirty="0"/>
              <a:t>Up to 4,999 Program Manager </a:t>
            </a:r>
          </a:p>
          <a:p>
            <a:pPr lvl="1"/>
            <a:r>
              <a:rPr lang="en-US" dirty="0"/>
              <a:t>5,000-9,999 Director</a:t>
            </a:r>
          </a:p>
          <a:p>
            <a:pPr lvl="1"/>
            <a:r>
              <a:rPr lang="en-US" dirty="0"/>
              <a:t>10,000 + Executive Director</a:t>
            </a:r>
          </a:p>
          <a:p>
            <a:pPr lvl="1"/>
            <a:r>
              <a:rPr lang="en-US" dirty="0"/>
              <a:t>We will send a link to collect W9 information which is required prior to first payment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6B628D"/>
      </a:accent1>
      <a:accent2>
        <a:srgbClr val="D4A40E"/>
      </a:accent2>
      <a:accent3>
        <a:srgbClr val="94A452"/>
      </a:accent3>
      <a:accent4>
        <a:srgbClr val="009ABF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3651</TotalTime>
  <Words>1027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Frutiger LT Std 55 Roman</vt:lpstr>
      <vt:lpstr>Trebuchet MS</vt:lpstr>
      <vt:lpstr>Verdana</vt:lpstr>
      <vt:lpstr>Wingdings 3</vt:lpstr>
      <vt:lpstr>Facet</vt:lpstr>
      <vt:lpstr>Contracts, Subawards, Speaker Fees and Stipends</vt:lpstr>
      <vt:lpstr>Speaker/Contributor Fees</vt:lpstr>
      <vt:lpstr>Stipends</vt:lpstr>
      <vt:lpstr>Contracts and Subrecipients</vt:lpstr>
      <vt:lpstr>Contract Procurement</vt:lpstr>
      <vt:lpstr>Contracts Continued</vt:lpstr>
      <vt:lpstr>Contractor Pricing</vt:lpstr>
      <vt:lpstr>Preparing the Contract </vt:lpstr>
      <vt:lpstr>Preparing the Contract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Honorarium, Contracts and Subawards</dc:title>
  <dc:creator>Melissa Guajardo</dc:creator>
  <cp:lastModifiedBy>Melissa Guajardo</cp:lastModifiedBy>
  <cp:revision>28</cp:revision>
  <dcterms:created xsi:type="dcterms:W3CDTF">2021-03-11T18:07:04Z</dcterms:created>
  <dcterms:modified xsi:type="dcterms:W3CDTF">2021-07-01T21:36:56Z</dcterms:modified>
</cp:coreProperties>
</file>