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4"/>
  </p:sldMasterIdLst>
  <p:notesMasterIdLst>
    <p:notesMasterId r:id="rId12"/>
  </p:notesMasterIdLst>
  <p:sldIdLst>
    <p:sldId id="256" r:id="rId5"/>
    <p:sldId id="277" r:id="rId6"/>
    <p:sldId id="280" r:id="rId7"/>
    <p:sldId id="282" r:id="rId8"/>
    <p:sldId id="278" r:id="rId9"/>
    <p:sldId id="279" r:id="rId10"/>
    <p:sldId id="2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F3E57D-6554-33E6-E72B-E090D96187E6}" name="Megan Tanahashi" initials="MT" userId="S::megan@cpedv.org::9c0d2d4d-3341-418c-a824-e46e0f5b2c35" providerId="AD"/>
  <p188:author id="{34CFC3AE-D6FC-11D1-DACD-D2CF39CE6786}" name="Michelle Huey" initials="MH" userId="S::michelle@cpedv.org::2ab99b44-9e6d-4257-9d36-0d8c9d18a66b" providerId="AD"/>
  <p188:author id="{66A4CEB6-3D60-BB1D-99F6-1526D2FDB5E3}" name="Jessica Merrill" initials="JM" userId="S::jessica@cpedv.org::da386cea-e230-4473-af86-aa12196767b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helle Huey" initials="MH" lastIdx="1" clrIdx="0">
    <p:extLst>
      <p:ext uri="{19B8F6BF-5375-455C-9EA6-DF929625EA0E}">
        <p15:presenceInfo xmlns:p15="http://schemas.microsoft.com/office/powerpoint/2012/main" userId="S::michelle@cpedv.org::2ab99b44-9e6d-4257-9d36-0d8c9d18a6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CFCADE"/>
    <a:srgbClr val="A9A5B5"/>
    <a:srgbClr val="ABA3C4"/>
    <a:srgbClr val="311B7A"/>
    <a:srgbClr val="491B7A"/>
    <a:srgbClr val="927F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0BE3CC-EECD-82E6-3613-C1532AF41B0D}" v="179" dt="2022-08-24T03:56:28.382"/>
    <p1510:client id="{3662F1D2-C84E-457C-8DB1-5FCD1A659FCD}" v="1092" dt="2021-08-18T02:44:26.647"/>
    <p1510:client id="{41205739-BD49-41B6-959E-F536CDD2D3B2}" v="2" dt="2022-08-22T20:08:51.316"/>
    <p1510:client id="{5B36BA78-A0BF-FDA6-1815-AFCC6134A1DD}" v="276" dt="2021-08-18T08:56:27.257"/>
    <p1510:client id="{638C6F8F-C9FD-735A-0B68-10B77C719B84}" v="3" dt="2022-08-23T02:18:18.260"/>
    <p1510:client id="{6706CB90-3559-999C-DB2F-05E5020A9938}" v="3" dt="2022-08-24T17:06:12.037"/>
    <p1510:client id="{69D7D6C4-61E0-1F28-AF98-996BF57D4A4F}" v="365" dt="2022-08-22T19:57:38.399"/>
    <p1510:client id="{8570B137-CE0B-4185-9EB8-75A4CDC389C4}" v="1" dt="2022-08-22T20:49:47.845"/>
    <p1510:client id="{94837B11-A806-1C50-0A2E-56A85DE9300F}" v="185" dt="2021-08-18T22:31:56.615"/>
    <p1510:client id="{957A9966-BE95-99CD-7493-59B5484028BA}" v="8" dt="2022-08-17T18:38:26.119"/>
    <p1510:client id="{9951497A-16CF-C464-E78B-EEC6B368135F}" v="357" dt="2022-08-17T18:29:43.083"/>
    <p1510:client id="{A7C3F818-60F4-5A40-8A60-9A8A39689D5A}" v="12" dt="2022-08-24T17:01:23.130"/>
    <p1510:client id="{AD0F0F9C-8CEA-AE6A-F8E4-866F7E8C67EA}" v="2604" dt="2022-12-12T22:25:47.871"/>
    <p1510:client id="{B0515259-236D-47E7-876E-C703502BE950}" v="599" dt="2021-08-18T17:50:31.185"/>
    <p1510:client id="{C1B65449-EC08-C45E-99FF-142BCB655094}" v="1371" dt="2022-08-16T00:18:44.455"/>
    <p1510:client id="{C3BCF9F3-2AEC-9B52-058B-9FB02E7D551A}" v="388" dt="2022-08-22T19:15:47.664"/>
    <p1510:client id="{CAE8BD61-91AE-A784-FC41-095DAD22480F}" v="50" dt="2022-08-23T20:47:10.626"/>
    <p1510:client id="{D9BC0657-5363-DAD1-4018-877798B8C33C}" v="527" dt="2022-08-17T03:59:38.826"/>
    <p1510:client id="{DE718CBB-DD71-5484-A389-BEE6A7D24BE9}" v="1" dt="2021-08-18T09:00:30.210"/>
    <p1510:client id="{E9DB4321-B37D-55C5-DDF4-AFC2B48F8A6F}" v="53" dt="2022-08-23T02:16:11.942"/>
    <p1510:client id="{F28B771C-1164-8EEC-1C45-557D9EC4247E}" v="1" dt="2022-08-22T19:58:50.2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296074-E340-4E79-989B-D73E5A2205AD}" type="datetimeFigureOut">
              <a:t>12/12/2022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DE4F2A-A6B4-43EC-B7AC-6B3293DF630D}" type="slidenum">
              <a:t>‹#›</a:t>
            </a:fld>
            <a:endParaRPr lang="en-US"/>
          </a:p>
        </p:txBody>
      </p:sp>
    </p:spTree>
    <p:extLst>
      <p:ext uri="{BB962C8B-B14F-4D97-AF65-F5344CB8AC3E}">
        <p14:creationId xmlns:p14="http://schemas.microsoft.com/office/powerpoint/2010/main" val="1097968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085850" lvl="2" indent="-171450">
              <a:lnSpc>
                <a:spcPct val="90000"/>
              </a:lnSpc>
              <a:spcBef>
                <a:spcPts val="500"/>
              </a:spcBef>
              <a:buFont typeface="Arial"/>
              <a:buChar char="•"/>
            </a:pPr>
            <a:r>
              <a:rPr lang="en-US" dirty="0"/>
              <a:t>Notice youth around them in toxic environments and romantic relationships</a:t>
            </a:r>
          </a:p>
          <a:p>
            <a:pPr>
              <a:lnSpc>
                <a:spcPct val="90000"/>
              </a:lnSpc>
              <a:spcBef>
                <a:spcPts val="1000"/>
              </a:spcBef>
            </a:pPr>
            <a:endParaRPr lang="en-US" dirty="0">
              <a:cs typeface="Calibri"/>
            </a:endParaRPr>
          </a:p>
        </p:txBody>
      </p:sp>
      <p:sp>
        <p:nvSpPr>
          <p:cNvPr id="4" name="Slide Number Placeholder 3"/>
          <p:cNvSpPr>
            <a:spLocks noGrp="1"/>
          </p:cNvSpPr>
          <p:nvPr>
            <p:ph type="sldNum" sz="quarter" idx="5"/>
          </p:nvPr>
        </p:nvSpPr>
        <p:spPr/>
        <p:txBody>
          <a:bodyPr/>
          <a:lstStyle/>
          <a:p>
            <a:fld id="{23DE4F2A-A6B4-43EC-B7AC-6B3293DF630D}" type="slidenum">
              <a:rPr lang="en-US"/>
              <a:t>2</a:t>
            </a:fld>
            <a:endParaRPr lang="en-US"/>
          </a:p>
        </p:txBody>
      </p:sp>
    </p:spTree>
    <p:extLst>
      <p:ext uri="{BB962C8B-B14F-4D97-AF65-F5344CB8AC3E}">
        <p14:creationId xmlns:p14="http://schemas.microsoft.com/office/powerpoint/2010/main" val="259491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lnSpc>
                <a:spcPct val="90000"/>
              </a:lnSpc>
              <a:spcBef>
                <a:spcPts val="500"/>
              </a:spcBef>
              <a:buFont typeface="Arial"/>
              <a:buChar char="•"/>
            </a:pPr>
            <a:r>
              <a:rPr lang="en-US" dirty="0"/>
              <a:t>"my relationship is so toxic", "I want to be with a guy who is toxic"</a:t>
            </a:r>
          </a:p>
          <a:p>
            <a:pPr marL="628650" lvl="1" indent="-171450">
              <a:lnSpc>
                <a:spcPct val="90000"/>
              </a:lnSpc>
              <a:spcBef>
                <a:spcPts val="500"/>
              </a:spcBef>
              <a:buFont typeface="Arial"/>
              <a:buChar char="•"/>
            </a:pPr>
            <a:r>
              <a:rPr lang="en-US" dirty="0">
                <a:cs typeface="Calibri"/>
              </a:rPr>
              <a:t>Its important for youth to </a:t>
            </a:r>
            <a:r>
              <a:rPr lang="en-US" dirty="0" err="1">
                <a:cs typeface="Calibri"/>
              </a:rPr>
              <a:t>listenin</a:t>
            </a:r>
            <a:r>
              <a:rPr lang="en-US" dirty="0">
                <a:cs typeface="Calibri"/>
              </a:rPr>
              <a:t> because they're more likely to be confided in</a:t>
            </a:r>
          </a:p>
          <a:p>
            <a:pPr marL="628650" lvl="1" indent="-171450">
              <a:lnSpc>
                <a:spcPct val="90000"/>
              </a:lnSpc>
              <a:spcBef>
                <a:spcPts val="500"/>
              </a:spcBef>
              <a:buFont typeface="Arial"/>
              <a:buChar char="•"/>
            </a:pPr>
            <a:r>
              <a:rPr lang="en-US" dirty="0">
                <a:cs typeface="Calibri"/>
              </a:rPr>
              <a:t>Belittle others' problems</a:t>
            </a:r>
          </a:p>
          <a:p>
            <a:pPr marL="628650" lvl="1" indent="-171450">
              <a:lnSpc>
                <a:spcPct val="90000"/>
              </a:lnSpc>
              <a:spcBef>
                <a:spcPts val="500"/>
              </a:spcBef>
              <a:buFont typeface="Arial"/>
              <a:buChar char="•"/>
            </a:pPr>
            <a:r>
              <a:rPr lang="en-US" dirty="0">
                <a:cs typeface="Calibri"/>
              </a:rPr>
              <a:t>Accept the fact that they don't know anything</a:t>
            </a:r>
          </a:p>
          <a:p>
            <a:pPr marL="628650" lvl="1" indent="-171450">
              <a:lnSpc>
                <a:spcPct val="90000"/>
              </a:lnSpc>
              <a:spcBef>
                <a:spcPts val="500"/>
              </a:spcBef>
              <a:buFont typeface="Arial"/>
              <a:buChar char="•"/>
            </a:pPr>
            <a:r>
              <a:rPr lang="en-US" dirty="0">
                <a:cs typeface="Calibri"/>
              </a:rPr>
              <a:t>Things aren't self explanatory</a:t>
            </a:r>
          </a:p>
          <a:p>
            <a:pPr marL="628650" lvl="1" indent="-171450">
              <a:lnSpc>
                <a:spcPct val="90000"/>
              </a:lnSpc>
              <a:spcBef>
                <a:spcPts val="500"/>
              </a:spcBef>
              <a:buFont typeface="Arial"/>
              <a:buChar char="•"/>
            </a:pPr>
            <a:r>
              <a:rPr lang="en-US" dirty="0">
                <a:cs typeface="Calibri"/>
              </a:rPr>
              <a:t>Peers desperately want relationships, so they're willing to romanticize everything </a:t>
            </a:r>
            <a:r>
              <a:rPr lang="en-US" dirty="0" err="1">
                <a:cs typeface="Calibri"/>
              </a:rPr>
              <a:t>becayse</a:t>
            </a:r>
            <a:r>
              <a:rPr lang="en-US" dirty="0">
                <a:cs typeface="Calibri"/>
              </a:rPr>
              <a:t> hey want that relationship</a:t>
            </a:r>
          </a:p>
          <a:p>
            <a:pPr>
              <a:lnSpc>
                <a:spcPct val="90000"/>
              </a:lnSpc>
              <a:spcBef>
                <a:spcPts val="1000"/>
              </a:spcBef>
            </a:pPr>
            <a:endParaRPr lang="en-US" dirty="0">
              <a:cs typeface="Calibri"/>
            </a:endParaRPr>
          </a:p>
        </p:txBody>
      </p:sp>
      <p:sp>
        <p:nvSpPr>
          <p:cNvPr id="4" name="Slide Number Placeholder 3"/>
          <p:cNvSpPr>
            <a:spLocks noGrp="1"/>
          </p:cNvSpPr>
          <p:nvPr>
            <p:ph type="sldNum" sz="quarter" idx="5"/>
          </p:nvPr>
        </p:nvSpPr>
        <p:spPr/>
        <p:txBody>
          <a:bodyPr/>
          <a:lstStyle/>
          <a:p>
            <a:fld id="{23DE4F2A-A6B4-43EC-B7AC-6B3293DF630D}" type="slidenum">
              <a:rPr lang="en-US"/>
              <a:t>3</a:t>
            </a:fld>
            <a:endParaRPr lang="en-US"/>
          </a:p>
        </p:txBody>
      </p:sp>
    </p:spTree>
    <p:extLst>
      <p:ext uri="{BB962C8B-B14F-4D97-AF65-F5344CB8AC3E}">
        <p14:creationId xmlns:p14="http://schemas.microsoft.com/office/powerpoint/2010/main" val="3934945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indent="-171450">
              <a:lnSpc>
                <a:spcPct val="90000"/>
              </a:lnSpc>
              <a:spcBef>
                <a:spcPts val="500"/>
              </a:spcBef>
              <a:buFont typeface="Arial"/>
              <a:buChar char="•"/>
            </a:pPr>
            <a:r>
              <a:rPr lang="en-US">
                <a:cs typeface="Calibri" panose="020F0502020204030204"/>
              </a:rPr>
              <a:t>Adults are invaludating</a:t>
            </a:r>
            <a:endParaRPr lang="en-US" dirty="0">
              <a:cs typeface="Calibri" panose="020F0502020204030204"/>
            </a:endParaRPr>
          </a:p>
          <a:p>
            <a:pPr marL="1085850" lvl="2" indent="-171450">
              <a:lnSpc>
                <a:spcPct val="90000"/>
              </a:lnSpc>
              <a:spcBef>
                <a:spcPts val="500"/>
              </a:spcBef>
              <a:buFont typeface="Arial"/>
              <a:buChar char="•"/>
            </a:pPr>
            <a:r>
              <a:rPr lang="en-US" dirty="0"/>
              <a:t>First place TDV survivor went was to a trusted teacher who was consistently supportive</a:t>
            </a:r>
          </a:p>
          <a:p>
            <a:pPr>
              <a:lnSpc>
                <a:spcPct val="90000"/>
              </a:lnSpc>
              <a:spcBef>
                <a:spcPts val="1000"/>
              </a:spcBef>
            </a:pPr>
            <a:endParaRPr lang="en-US" dirty="0">
              <a:cs typeface="Calibri"/>
            </a:endParaRPr>
          </a:p>
          <a:p>
            <a:pPr>
              <a:lnSpc>
                <a:spcPct val="90000"/>
              </a:lnSpc>
              <a:spcBef>
                <a:spcPts val="1000"/>
              </a:spcBef>
            </a:pPr>
            <a:r>
              <a:rPr lang="en-US" dirty="0">
                <a:cs typeface="Calibri"/>
              </a:rPr>
              <a:t>Adults say "just leave" and don't understand the attachment</a:t>
            </a:r>
          </a:p>
          <a:p>
            <a:pPr marL="1543050" lvl="3" indent="-171450">
              <a:buFont typeface="Symbol"/>
              <a:buChar char="•"/>
            </a:pPr>
            <a:r>
              <a:rPr lang="en-US" dirty="0"/>
              <a:t>“oh it’s not real love”</a:t>
            </a:r>
          </a:p>
          <a:p>
            <a:pPr marL="1543050" lvl="3" indent="-171450">
              <a:buFont typeface="Symbol"/>
              <a:buChar char="•"/>
            </a:pPr>
            <a:r>
              <a:rPr lang="en-US" dirty="0"/>
              <a:t>“oh you’ll get over them?</a:t>
            </a:r>
          </a:p>
          <a:p>
            <a:pPr>
              <a:lnSpc>
                <a:spcPct val="90000"/>
              </a:lnSpc>
              <a:spcBef>
                <a:spcPts val="1000"/>
              </a:spcBef>
            </a:pPr>
            <a:endParaRPr lang="en-US" dirty="0">
              <a:cs typeface="Calibri"/>
            </a:endParaRPr>
          </a:p>
          <a:p>
            <a:pPr marL="628650" lvl="1" indent="-171450">
              <a:buFont typeface="Courier New"/>
              <a:buChar char="○"/>
            </a:pPr>
            <a:r>
              <a:rPr lang="en-US" dirty="0"/>
              <a:t>I think it's important for decision/policy makers to have an understanding of how early it can start... and sometimes if we feel like it's too early to educate, the youth likely already know about it anyway via social media.</a:t>
            </a:r>
          </a:p>
          <a:p>
            <a:pPr marL="1085850" lvl="2" indent="-171450">
              <a:buFont typeface="Wingdings"/>
              <a:buChar char="▪"/>
            </a:pPr>
            <a:r>
              <a:rPr lang="en-US" dirty="0"/>
              <a:t>People think it’s too early to start talking</a:t>
            </a:r>
          </a:p>
          <a:p>
            <a:pPr marL="1543050" lvl="3" indent="-171450">
              <a:buFont typeface="Symbol,Sans-Serif"/>
              <a:buChar char="•"/>
            </a:pPr>
            <a:r>
              <a:rPr lang="en-US" dirty="0"/>
              <a:t>It’ll affect them for the rest of their lives</a:t>
            </a:r>
          </a:p>
          <a:p>
            <a:pPr marL="1085850" lvl="2" indent="-171450">
              <a:buFont typeface="Wingdings"/>
              <a:buChar char="▪"/>
            </a:pPr>
            <a:endParaRPr lang="en-US" dirty="0">
              <a:cs typeface="Calibri"/>
            </a:endParaRPr>
          </a:p>
          <a:p>
            <a:pPr>
              <a:lnSpc>
                <a:spcPct val="90000"/>
              </a:lnSpc>
              <a:spcBef>
                <a:spcPts val="1000"/>
              </a:spcBef>
            </a:pPr>
            <a:endParaRPr lang="en-US" dirty="0">
              <a:cs typeface="Calibri"/>
            </a:endParaRPr>
          </a:p>
        </p:txBody>
      </p:sp>
      <p:sp>
        <p:nvSpPr>
          <p:cNvPr id="4" name="Slide Number Placeholder 3"/>
          <p:cNvSpPr>
            <a:spLocks noGrp="1"/>
          </p:cNvSpPr>
          <p:nvPr>
            <p:ph type="sldNum" sz="quarter" idx="5"/>
          </p:nvPr>
        </p:nvSpPr>
        <p:spPr/>
        <p:txBody>
          <a:bodyPr/>
          <a:lstStyle/>
          <a:p>
            <a:fld id="{23DE4F2A-A6B4-43EC-B7AC-6B3293DF630D}" type="slidenum">
              <a:rPr lang="en-US"/>
              <a:t>4</a:t>
            </a:fld>
            <a:endParaRPr lang="en-US"/>
          </a:p>
        </p:txBody>
      </p:sp>
    </p:spTree>
    <p:extLst>
      <p:ext uri="{BB962C8B-B14F-4D97-AF65-F5344CB8AC3E}">
        <p14:creationId xmlns:p14="http://schemas.microsoft.com/office/powerpoint/2010/main" val="2629977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endParaRPr lang="en-US" dirty="0">
              <a:cs typeface="Calibri"/>
            </a:endParaRPr>
          </a:p>
        </p:txBody>
      </p:sp>
      <p:sp>
        <p:nvSpPr>
          <p:cNvPr id="4" name="Slide Number Placeholder 3"/>
          <p:cNvSpPr>
            <a:spLocks noGrp="1"/>
          </p:cNvSpPr>
          <p:nvPr>
            <p:ph type="sldNum" sz="quarter" idx="5"/>
          </p:nvPr>
        </p:nvSpPr>
        <p:spPr/>
        <p:txBody>
          <a:bodyPr/>
          <a:lstStyle/>
          <a:p>
            <a:fld id="{23DE4F2A-A6B4-43EC-B7AC-6B3293DF630D}" type="slidenum">
              <a:rPr lang="en-US"/>
              <a:t>5</a:t>
            </a:fld>
            <a:endParaRPr lang="en-US"/>
          </a:p>
        </p:txBody>
      </p:sp>
    </p:spTree>
    <p:extLst>
      <p:ext uri="{BB962C8B-B14F-4D97-AF65-F5344CB8AC3E}">
        <p14:creationId xmlns:p14="http://schemas.microsoft.com/office/powerpoint/2010/main" val="3842391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lnSpc>
                <a:spcPct val="90000"/>
              </a:lnSpc>
              <a:spcBef>
                <a:spcPts val="500"/>
              </a:spcBef>
              <a:buFont typeface="Arial"/>
              <a:buChar char="•"/>
            </a:pPr>
            <a:r>
              <a:rPr lang="en-US" dirty="0"/>
              <a:t>Toxic doesn't necessarily mean romantic/intimate relationship</a:t>
            </a:r>
          </a:p>
          <a:p>
            <a:pPr marL="628650" lvl="1" indent="-171450">
              <a:lnSpc>
                <a:spcPct val="90000"/>
              </a:lnSpc>
              <a:spcBef>
                <a:spcPts val="500"/>
              </a:spcBef>
              <a:buFont typeface="Arial"/>
              <a:buChar char="•"/>
            </a:pPr>
            <a:r>
              <a:rPr lang="en-US" dirty="0"/>
              <a:t>Toxic more emotional. DV is physical too</a:t>
            </a:r>
          </a:p>
          <a:p>
            <a:pPr marL="628650" lvl="1" indent="-171450">
              <a:lnSpc>
                <a:spcPct val="90000"/>
              </a:lnSpc>
              <a:spcBef>
                <a:spcPts val="500"/>
              </a:spcBef>
              <a:buFont typeface="Arial"/>
              <a:buChar char="•"/>
            </a:pPr>
            <a:r>
              <a:rPr lang="en-US" dirty="0"/>
              <a:t>DV is more serious</a:t>
            </a:r>
          </a:p>
          <a:p>
            <a:pPr marL="628650" lvl="1" indent="-171450">
              <a:lnSpc>
                <a:spcPct val="90000"/>
              </a:lnSpc>
              <a:spcBef>
                <a:spcPts val="500"/>
              </a:spcBef>
              <a:buFont typeface="Arial"/>
              <a:buChar char="•"/>
            </a:pPr>
            <a:r>
              <a:rPr lang="en-US" dirty="0"/>
              <a:t>Toxic is used more casually</a:t>
            </a:r>
          </a:p>
          <a:p>
            <a:pPr marL="628650" lvl="1" indent="-171450">
              <a:lnSpc>
                <a:spcPct val="90000"/>
              </a:lnSpc>
              <a:spcBef>
                <a:spcPts val="500"/>
              </a:spcBef>
              <a:buFont typeface="Arial"/>
              <a:buChar char="•"/>
            </a:pPr>
            <a:r>
              <a:rPr lang="en-US" dirty="0"/>
              <a:t>Spectrum of how toxic a relationship can be</a:t>
            </a:r>
          </a:p>
          <a:p>
            <a:pPr marL="628650" lvl="1" indent="-171450">
              <a:lnSpc>
                <a:spcPct val="90000"/>
              </a:lnSpc>
              <a:spcBef>
                <a:spcPts val="500"/>
              </a:spcBef>
              <a:buFont typeface="Arial"/>
              <a:buChar char="•"/>
            </a:pPr>
            <a:r>
              <a:rPr lang="en-US" dirty="0"/>
              <a:t>No clear or defining factors for each one</a:t>
            </a:r>
          </a:p>
          <a:p>
            <a:pPr marL="628650" lvl="1" indent="-171450">
              <a:lnSpc>
                <a:spcPct val="90000"/>
              </a:lnSpc>
              <a:spcBef>
                <a:spcPts val="500"/>
              </a:spcBef>
              <a:buFont typeface="Arial"/>
              <a:buChar char="•"/>
            </a:pPr>
            <a:r>
              <a:rPr lang="en-US" dirty="0"/>
              <a:t>Used a lot</a:t>
            </a:r>
          </a:p>
        </p:txBody>
      </p:sp>
      <p:sp>
        <p:nvSpPr>
          <p:cNvPr id="4" name="Slide Number Placeholder 3"/>
          <p:cNvSpPr>
            <a:spLocks noGrp="1"/>
          </p:cNvSpPr>
          <p:nvPr>
            <p:ph type="sldNum" sz="quarter" idx="5"/>
          </p:nvPr>
        </p:nvSpPr>
        <p:spPr/>
        <p:txBody>
          <a:bodyPr/>
          <a:lstStyle/>
          <a:p>
            <a:fld id="{23DE4F2A-A6B4-43EC-B7AC-6B3293DF630D}" type="slidenum">
              <a:rPr lang="en-US"/>
              <a:t>6</a:t>
            </a:fld>
            <a:endParaRPr lang="en-US"/>
          </a:p>
        </p:txBody>
      </p:sp>
    </p:spTree>
    <p:extLst>
      <p:ext uri="{BB962C8B-B14F-4D97-AF65-F5344CB8AC3E}">
        <p14:creationId xmlns:p14="http://schemas.microsoft.com/office/powerpoint/2010/main" val="1123609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r>
              <a:rPr lang="en-US" dirty="0">
                <a:cs typeface="Calibri"/>
              </a:rPr>
              <a:t>Adults and teachers</a:t>
            </a:r>
          </a:p>
          <a:p>
            <a:pPr>
              <a:lnSpc>
                <a:spcPct val="90000"/>
              </a:lnSpc>
              <a:spcBef>
                <a:spcPts val="1000"/>
              </a:spcBef>
            </a:pPr>
            <a:r>
              <a:rPr lang="en-US" dirty="0">
                <a:cs typeface="Calibri"/>
              </a:rPr>
              <a:t>Need to know what signs are</a:t>
            </a:r>
          </a:p>
          <a:p>
            <a:pPr>
              <a:lnSpc>
                <a:spcPct val="90000"/>
              </a:lnSpc>
              <a:spcBef>
                <a:spcPts val="1000"/>
              </a:spcBef>
            </a:pPr>
            <a:r>
              <a:rPr lang="en-US" dirty="0">
                <a:cs typeface="Calibri"/>
              </a:rPr>
              <a:t>Parents don’t know what to do in these situations or if their child is in a dv relationship</a:t>
            </a:r>
          </a:p>
          <a:p>
            <a:pPr>
              <a:lnSpc>
                <a:spcPct val="90000"/>
              </a:lnSpc>
              <a:spcBef>
                <a:spcPts val="1000"/>
              </a:spcBef>
            </a:pPr>
            <a:r>
              <a:rPr lang="en-US" dirty="0">
                <a:cs typeface="Calibri"/>
              </a:rPr>
              <a:t>Teach adults how to be safe adults and validate</a:t>
            </a:r>
          </a:p>
        </p:txBody>
      </p:sp>
      <p:sp>
        <p:nvSpPr>
          <p:cNvPr id="4" name="Slide Number Placeholder 3"/>
          <p:cNvSpPr>
            <a:spLocks noGrp="1"/>
          </p:cNvSpPr>
          <p:nvPr>
            <p:ph type="sldNum" sz="quarter" idx="5"/>
          </p:nvPr>
        </p:nvSpPr>
        <p:spPr/>
        <p:txBody>
          <a:bodyPr/>
          <a:lstStyle/>
          <a:p>
            <a:fld id="{23DE4F2A-A6B4-43EC-B7AC-6B3293DF630D}" type="slidenum">
              <a:rPr lang="en-US"/>
              <a:t>7</a:t>
            </a:fld>
            <a:endParaRPr lang="en-US"/>
          </a:p>
        </p:txBody>
      </p:sp>
    </p:spTree>
    <p:extLst>
      <p:ext uri="{BB962C8B-B14F-4D97-AF65-F5344CB8AC3E}">
        <p14:creationId xmlns:p14="http://schemas.microsoft.com/office/powerpoint/2010/main" val="2298664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8905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56795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34051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53730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9543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74683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6307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7393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71906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69989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1539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04191891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A645B64-B5D9-4D7C-9CB1-EC4B7308179B}"/>
              </a:ext>
            </a:extLst>
          </p:cNvPr>
          <p:cNvSpPr/>
          <p:nvPr/>
        </p:nvSpPr>
        <p:spPr>
          <a:xfrm>
            <a:off x="-697" y="-28351"/>
            <a:ext cx="12340680" cy="688587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43359" y="1837699"/>
            <a:ext cx="11659518" cy="2387600"/>
          </a:xfrm>
        </p:spPr>
        <p:txBody>
          <a:bodyPr>
            <a:normAutofit/>
          </a:bodyPr>
          <a:lstStyle/>
          <a:p>
            <a:r>
              <a:rPr lang="en-US" sz="4000" b="1" dirty="0">
                <a:solidFill>
                  <a:schemeClr val="bg1"/>
                </a:solidFill>
                <a:latin typeface="Calibri"/>
                <a:cs typeface="Calibri"/>
              </a:rPr>
              <a:t>Learnings from the TDVAPM focus groups</a:t>
            </a:r>
            <a:endParaRPr lang="en-US" sz="4000" dirty="0">
              <a:ea typeface="+mj-lt"/>
              <a:cs typeface="+mj-lt"/>
            </a:endParaRPr>
          </a:p>
        </p:txBody>
      </p:sp>
      <p:pic>
        <p:nvPicPr>
          <p:cNvPr id="5" name="Picture 5" descr="Icon&#10;&#10;Description automatically generated">
            <a:extLst>
              <a:ext uri="{FF2B5EF4-FFF2-40B4-BE49-F238E27FC236}">
                <a16:creationId xmlns:a16="http://schemas.microsoft.com/office/drawing/2014/main" id="{67FFFC98-7FF6-48C0-B31B-11764A384968}"/>
              </a:ext>
            </a:extLst>
          </p:cNvPr>
          <p:cNvPicPr>
            <a:picLocks noChangeAspect="1"/>
          </p:cNvPicPr>
          <p:nvPr/>
        </p:nvPicPr>
        <p:blipFill>
          <a:blip r:embed="rId2"/>
          <a:stretch>
            <a:fillRect/>
          </a:stretch>
        </p:blipFill>
        <p:spPr>
          <a:xfrm>
            <a:off x="641852" y="433809"/>
            <a:ext cx="1590675" cy="72390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latin typeface="Calibri"/>
                <a:cs typeface="Calibri Light"/>
              </a:rPr>
              <a:t>Learning about TDV</a:t>
            </a:r>
            <a:endParaRPr lang="en-US" dirty="0"/>
          </a:p>
        </p:txBody>
      </p:sp>
      <p:sp>
        <p:nvSpPr>
          <p:cNvPr id="3" name="Subtitle 2"/>
          <p:cNvSpPr>
            <a:spLocks noGrp="1"/>
          </p:cNvSpPr>
          <p:nvPr>
            <p:ph idx="1"/>
          </p:nvPr>
        </p:nvSpPr>
        <p:spPr/>
        <p:txBody>
          <a:bodyPr vert="horz" lIns="91440" tIns="45720" rIns="91440" bIns="45720" rtlCol="0" anchor="t">
            <a:normAutofit/>
          </a:bodyPr>
          <a:lstStyle/>
          <a:p>
            <a:r>
              <a:rPr lang="en-US" dirty="0">
                <a:solidFill>
                  <a:schemeClr val="bg1"/>
                </a:solidFill>
                <a:ea typeface="Calibri"/>
                <a:cs typeface="Calibri"/>
              </a:rPr>
              <a:t>Knew about domestic violence, but not TDV</a:t>
            </a:r>
          </a:p>
          <a:p>
            <a:r>
              <a:rPr lang="en-US" dirty="0">
                <a:solidFill>
                  <a:schemeClr val="bg1"/>
                </a:solidFill>
                <a:ea typeface="Calibri"/>
                <a:cs typeface="Calibri"/>
              </a:rPr>
              <a:t>Amount of information is overwhelming</a:t>
            </a:r>
          </a:p>
          <a:p>
            <a:r>
              <a:rPr lang="en-US" dirty="0">
                <a:solidFill>
                  <a:schemeClr val="bg1"/>
                </a:solidFill>
                <a:ea typeface="Calibri"/>
                <a:cs typeface="Calibri"/>
              </a:rPr>
              <a:t>Warning signs don't only apply to romantic relationships, but all relationships</a:t>
            </a:r>
          </a:p>
          <a:p>
            <a:r>
              <a:rPr lang="en-US" dirty="0">
                <a:solidFill>
                  <a:schemeClr val="bg1"/>
                </a:solidFill>
                <a:ea typeface="Calibri"/>
                <a:cs typeface="Calibri"/>
              </a:rPr>
              <a:t>Realized they grew up with DV</a:t>
            </a:r>
          </a:p>
          <a:p>
            <a:r>
              <a:rPr lang="en-US" dirty="0">
                <a:solidFill>
                  <a:schemeClr val="bg1"/>
                </a:solidFill>
                <a:ea typeface="Calibri"/>
                <a:cs typeface="Calibri"/>
              </a:rPr>
              <a:t>Realized how common it was</a:t>
            </a:r>
          </a:p>
          <a:p>
            <a:r>
              <a:rPr lang="en-US" dirty="0">
                <a:solidFill>
                  <a:schemeClr val="bg1"/>
                </a:solidFill>
                <a:ea typeface="Calibri"/>
                <a:cs typeface="Calibri"/>
              </a:rPr>
              <a:t>Want to help friends and family who are in unhealthy relationships</a:t>
            </a:r>
          </a:p>
          <a:p>
            <a:endParaRPr lang="en-US" dirty="0">
              <a:solidFill>
                <a:schemeClr val="bg1"/>
              </a:solidFill>
              <a:ea typeface="Calibri"/>
              <a:cs typeface="Calibri"/>
            </a:endParaRPr>
          </a:p>
        </p:txBody>
      </p:sp>
    </p:spTree>
    <p:extLst>
      <p:ext uri="{BB962C8B-B14F-4D97-AF65-F5344CB8AC3E}">
        <p14:creationId xmlns:p14="http://schemas.microsoft.com/office/powerpoint/2010/main" val="926511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latin typeface="Calibri"/>
                <a:cs typeface="Calibri Light"/>
              </a:rPr>
              <a:t>Working with Peers</a:t>
            </a:r>
            <a:endParaRPr lang="en-US" dirty="0">
              <a:solidFill>
                <a:schemeClr val="bg1"/>
              </a:solidFill>
            </a:endParaRPr>
          </a:p>
        </p:txBody>
      </p:sp>
      <p:sp>
        <p:nvSpPr>
          <p:cNvPr id="3" name="Subtitle 2"/>
          <p:cNvSpPr>
            <a:spLocks noGrp="1"/>
          </p:cNvSpPr>
          <p:nvPr>
            <p:ph idx="1"/>
          </p:nvPr>
        </p:nvSpPr>
        <p:spPr/>
        <p:txBody>
          <a:bodyPr vert="horz" lIns="91440" tIns="45720" rIns="91440" bIns="45720" rtlCol="0" anchor="t">
            <a:normAutofit/>
          </a:bodyPr>
          <a:lstStyle/>
          <a:p>
            <a:r>
              <a:rPr lang="en-US" dirty="0">
                <a:solidFill>
                  <a:schemeClr val="bg1"/>
                </a:solidFill>
                <a:ea typeface="+mn-lt"/>
                <a:cs typeface="+mn-lt"/>
              </a:rPr>
              <a:t>"toxic" behavior is romanticized on social media</a:t>
            </a:r>
            <a:endParaRPr lang="en-US" dirty="0">
              <a:solidFill>
                <a:schemeClr val="bg1"/>
              </a:solidFill>
              <a:cs typeface="Calibri"/>
            </a:endParaRPr>
          </a:p>
          <a:p>
            <a:r>
              <a:rPr lang="en-US" dirty="0">
                <a:solidFill>
                  <a:schemeClr val="bg1"/>
                </a:solidFill>
                <a:ea typeface="+mn-lt"/>
                <a:cs typeface="+mn-lt"/>
              </a:rPr>
              <a:t>Because they've experienced it, she doesn't have authority to talk about it</a:t>
            </a:r>
          </a:p>
          <a:p>
            <a:r>
              <a:rPr lang="en-US" dirty="0">
                <a:solidFill>
                  <a:schemeClr val="bg1"/>
                </a:solidFill>
                <a:ea typeface="+mn-lt"/>
                <a:cs typeface="+mn-lt"/>
              </a:rPr>
              <a:t>What prevents peers from being engaged</a:t>
            </a:r>
          </a:p>
          <a:p>
            <a:pPr lvl="1"/>
            <a:r>
              <a:rPr lang="en-US" dirty="0">
                <a:solidFill>
                  <a:schemeClr val="bg1"/>
                </a:solidFill>
                <a:ea typeface="+mn-lt"/>
                <a:cs typeface="+mn-lt"/>
              </a:rPr>
              <a:t>Not always considered cool" because it goes against norm</a:t>
            </a:r>
          </a:p>
          <a:p>
            <a:pPr lvl="1"/>
            <a:r>
              <a:rPr lang="en-US" dirty="0">
                <a:solidFill>
                  <a:schemeClr val="bg1"/>
                </a:solidFill>
                <a:ea typeface="+mn-lt"/>
                <a:cs typeface="+mn-lt"/>
              </a:rPr>
              <a:t>Competing priorities for youth</a:t>
            </a:r>
          </a:p>
          <a:p>
            <a:r>
              <a:rPr lang="en-US" dirty="0">
                <a:solidFill>
                  <a:schemeClr val="bg1"/>
                </a:solidFill>
                <a:ea typeface="+mn-lt"/>
                <a:cs typeface="+mn-lt"/>
              </a:rPr>
              <a:t>One teen is at an all-girls school where they're interested in gender equality, so it is easy</a:t>
            </a:r>
          </a:p>
          <a:p>
            <a:r>
              <a:rPr lang="en-US" dirty="0">
                <a:solidFill>
                  <a:schemeClr val="bg1"/>
                </a:solidFill>
                <a:ea typeface="+mn-lt"/>
                <a:cs typeface="+mn-lt"/>
              </a:rPr>
              <a:t>Invalidating</a:t>
            </a:r>
          </a:p>
        </p:txBody>
      </p:sp>
    </p:spTree>
    <p:extLst>
      <p:ext uri="{BB962C8B-B14F-4D97-AF65-F5344CB8AC3E}">
        <p14:creationId xmlns:p14="http://schemas.microsoft.com/office/powerpoint/2010/main" val="340701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chemeClr val="bg1"/>
                </a:solidFill>
                <a:latin typeface="Calibri"/>
                <a:cs typeface="Calibri Light"/>
              </a:rPr>
              <a:t>Working with others</a:t>
            </a:r>
            <a:endParaRPr lang="en-US">
              <a:solidFill>
                <a:schemeClr val="bg1"/>
              </a:solidFill>
            </a:endParaRPr>
          </a:p>
        </p:txBody>
      </p:sp>
      <p:sp>
        <p:nvSpPr>
          <p:cNvPr id="3" name="Subtitle 2"/>
          <p:cNvSpPr>
            <a:spLocks noGrp="1"/>
          </p:cNvSpPr>
          <p:nvPr>
            <p:ph idx="1"/>
          </p:nvPr>
        </p:nvSpPr>
        <p:spPr/>
        <p:txBody>
          <a:bodyPr vert="horz" lIns="91440" tIns="45720" rIns="91440" bIns="45720" rtlCol="0" anchor="t">
            <a:normAutofit lnSpcReduction="10000"/>
          </a:bodyPr>
          <a:lstStyle/>
          <a:p>
            <a:r>
              <a:rPr lang="en-US" dirty="0">
                <a:solidFill>
                  <a:schemeClr val="bg1"/>
                </a:solidFill>
                <a:ea typeface="+mn-lt"/>
                <a:cs typeface="+mn-lt"/>
              </a:rPr>
              <a:t>Community groups</a:t>
            </a:r>
          </a:p>
          <a:p>
            <a:pPr lvl="1"/>
            <a:r>
              <a:rPr lang="en-US" dirty="0">
                <a:solidFill>
                  <a:schemeClr val="bg1"/>
                </a:solidFill>
                <a:ea typeface="+mn-lt"/>
                <a:cs typeface="+mn-lt"/>
              </a:rPr>
              <a:t>Involved in community groups, not with their school</a:t>
            </a:r>
          </a:p>
          <a:p>
            <a:r>
              <a:rPr lang="en-US" dirty="0">
                <a:solidFill>
                  <a:schemeClr val="bg1"/>
                </a:solidFill>
                <a:ea typeface="+mn-lt"/>
                <a:cs typeface="+mn-lt"/>
              </a:rPr>
              <a:t>Working with adults</a:t>
            </a:r>
          </a:p>
          <a:p>
            <a:pPr lvl="1"/>
            <a:r>
              <a:rPr lang="en-US" dirty="0">
                <a:solidFill>
                  <a:schemeClr val="bg1"/>
                </a:solidFill>
                <a:ea typeface="+mn-lt"/>
                <a:cs typeface="+mn-lt"/>
              </a:rPr>
              <a:t>Adults "normalize everything"</a:t>
            </a:r>
          </a:p>
          <a:p>
            <a:pPr lvl="2"/>
            <a:r>
              <a:rPr lang="en-US" dirty="0">
                <a:solidFill>
                  <a:schemeClr val="bg1"/>
                </a:solidFill>
                <a:ea typeface="+mn-lt"/>
                <a:cs typeface="+mn-lt"/>
              </a:rPr>
              <a:t>"that's part of being in a relationship"</a:t>
            </a:r>
          </a:p>
          <a:p>
            <a:pPr lvl="1"/>
            <a:r>
              <a:rPr lang="en-US" dirty="0">
                <a:solidFill>
                  <a:schemeClr val="bg1"/>
                </a:solidFill>
                <a:ea typeface="+mn-lt"/>
                <a:cs typeface="+mn-lt"/>
              </a:rPr>
              <a:t>Have hard time trusting adults. Mandated reporting</a:t>
            </a:r>
            <a:endParaRPr lang="en-US" dirty="0">
              <a:solidFill>
                <a:schemeClr val="bg1"/>
              </a:solidFill>
            </a:endParaRPr>
          </a:p>
          <a:p>
            <a:pPr lvl="1"/>
            <a:r>
              <a:rPr lang="en-US" dirty="0">
                <a:solidFill>
                  <a:schemeClr val="bg1"/>
                </a:solidFill>
                <a:ea typeface="+mn-lt"/>
                <a:cs typeface="+mn-lt"/>
              </a:rPr>
              <a:t>Wish they would listen without giving their opinion</a:t>
            </a:r>
          </a:p>
          <a:p>
            <a:pPr lvl="1"/>
            <a:r>
              <a:rPr lang="en-US" dirty="0">
                <a:solidFill>
                  <a:schemeClr val="bg1"/>
                </a:solidFill>
                <a:ea typeface="+mn-lt"/>
                <a:cs typeface="+mn-lt"/>
              </a:rPr>
              <a:t>Dismissive because it's teenage relationship</a:t>
            </a:r>
          </a:p>
          <a:p>
            <a:pPr lvl="1"/>
            <a:r>
              <a:rPr lang="en-US" dirty="0">
                <a:solidFill>
                  <a:schemeClr val="bg1"/>
                </a:solidFill>
                <a:ea typeface="Calibri"/>
                <a:cs typeface="Calibri"/>
              </a:rPr>
              <a:t>Trustworthy adults</a:t>
            </a:r>
          </a:p>
          <a:p>
            <a:r>
              <a:rPr lang="en-US" dirty="0">
                <a:solidFill>
                  <a:schemeClr val="bg1"/>
                </a:solidFill>
                <a:ea typeface="Calibri"/>
                <a:cs typeface="Calibri"/>
              </a:rPr>
              <a:t>Schools</a:t>
            </a:r>
          </a:p>
          <a:p>
            <a:pPr lvl="1"/>
            <a:r>
              <a:rPr lang="en-US" dirty="0">
                <a:solidFill>
                  <a:schemeClr val="bg1"/>
                </a:solidFill>
                <a:ea typeface="Calibri"/>
                <a:cs typeface="Calibri"/>
              </a:rPr>
              <a:t>Don't have established procedures.</a:t>
            </a:r>
          </a:p>
          <a:p>
            <a:pPr marL="457200" lvl="1" indent="0">
              <a:buNone/>
            </a:pPr>
            <a:endParaRPr lang="en-US" dirty="0">
              <a:solidFill>
                <a:schemeClr val="bg1"/>
              </a:solidFill>
              <a:ea typeface="Calibri"/>
              <a:cs typeface="Calibri"/>
            </a:endParaRPr>
          </a:p>
          <a:p>
            <a:endParaRPr lang="en-US" dirty="0">
              <a:solidFill>
                <a:schemeClr val="bg1"/>
              </a:solidFill>
              <a:ea typeface="Calibri"/>
              <a:cs typeface="Calibri"/>
            </a:endParaRPr>
          </a:p>
          <a:p>
            <a:pPr marL="0" indent="0">
              <a:buNone/>
            </a:pPr>
            <a:endParaRPr lang="en-US" dirty="0">
              <a:solidFill>
                <a:schemeClr val="bg1"/>
              </a:solidFill>
              <a:ea typeface="Calibri"/>
              <a:cs typeface="Calibri"/>
            </a:endParaRPr>
          </a:p>
        </p:txBody>
      </p:sp>
    </p:spTree>
    <p:extLst>
      <p:ext uri="{BB962C8B-B14F-4D97-AF65-F5344CB8AC3E}">
        <p14:creationId xmlns:p14="http://schemas.microsoft.com/office/powerpoint/2010/main" val="4113711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latin typeface="Calibri"/>
                <a:cs typeface="Calibri Light"/>
              </a:rPr>
              <a:t>Reactions to TDV efforts</a:t>
            </a:r>
          </a:p>
        </p:txBody>
      </p:sp>
      <p:sp>
        <p:nvSpPr>
          <p:cNvPr id="3" name="Subtitle 2"/>
          <p:cNvSpPr>
            <a:spLocks noGrp="1"/>
          </p:cNvSpPr>
          <p:nvPr>
            <p:ph idx="1"/>
          </p:nvPr>
        </p:nvSpPr>
        <p:spPr/>
        <p:txBody>
          <a:bodyPr vert="horz" lIns="91440" tIns="45720" rIns="91440" bIns="45720" rtlCol="0" anchor="t">
            <a:normAutofit/>
          </a:bodyPr>
          <a:lstStyle/>
          <a:p>
            <a:r>
              <a:rPr lang="en-US" dirty="0">
                <a:solidFill>
                  <a:schemeClr val="bg1"/>
                </a:solidFill>
                <a:ea typeface="+mn-lt"/>
                <a:cs typeface="Calibri"/>
              </a:rPr>
              <a:t>Not taken seriously</a:t>
            </a:r>
            <a:endParaRPr lang="en-US" dirty="0">
              <a:ea typeface="+mn-lt"/>
              <a:cs typeface="+mn-lt"/>
            </a:endParaRPr>
          </a:p>
          <a:p>
            <a:r>
              <a:rPr lang="en-US" dirty="0">
                <a:solidFill>
                  <a:schemeClr val="bg1"/>
                </a:solidFill>
                <a:cs typeface="Calibri"/>
              </a:rPr>
              <a:t>Hard to make an impact on a larger scale</a:t>
            </a:r>
            <a:endParaRPr lang="en-US"/>
          </a:p>
          <a:p>
            <a:r>
              <a:rPr lang="en-US" dirty="0">
                <a:solidFill>
                  <a:schemeClr val="bg1"/>
                </a:solidFill>
                <a:ea typeface="Calibri"/>
                <a:cs typeface="Calibri"/>
              </a:rPr>
              <a:t>Working with the system is difficult. It was difficult to get school to plant tree or remove police officer</a:t>
            </a:r>
          </a:p>
          <a:p>
            <a:r>
              <a:rPr lang="en-US" dirty="0">
                <a:solidFill>
                  <a:schemeClr val="bg1"/>
                </a:solidFill>
                <a:ea typeface="+mn-lt"/>
                <a:cs typeface="Calibri"/>
              </a:rPr>
              <a:t>Pushback from administrators about it being too inappropriate and receiving complaints from parents</a:t>
            </a:r>
            <a:endParaRPr lang="en-US" dirty="0">
              <a:ea typeface="+mn-lt"/>
              <a:cs typeface="+mn-lt"/>
            </a:endParaRPr>
          </a:p>
          <a:p>
            <a:r>
              <a:rPr lang="en-US" dirty="0">
                <a:solidFill>
                  <a:schemeClr val="bg1"/>
                </a:solidFill>
                <a:ea typeface="Calibri"/>
                <a:cs typeface="Calibri"/>
              </a:rPr>
              <a:t>Healthy relationship event, because everyone could find some bit to relate to. And they found ways to improve their new relationship</a:t>
            </a:r>
          </a:p>
          <a:p>
            <a:pPr lvl="1"/>
            <a:endParaRPr lang="en-US" dirty="0">
              <a:solidFill>
                <a:schemeClr val="bg1"/>
              </a:solidFill>
              <a:ea typeface="Calibri"/>
              <a:cs typeface="Calibri"/>
            </a:endParaRPr>
          </a:p>
          <a:p>
            <a:endParaRPr lang="en-US" dirty="0">
              <a:solidFill>
                <a:schemeClr val="bg1"/>
              </a:solidFill>
              <a:ea typeface="Calibri"/>
              <a:cs typeface="Calibri"/>
            </a:endParaRPr>
          </a:p>
          <a:p>
            <a:pPr marL="0" indent="0">
              <a:buNone/>
            </a:pPr>
            <a:endParaRPr lang="en-US" dirty="0">
              <a:solidFill>
                <a:schemeClr val="bg1"/>
              </a:solidFill>
              <a:ea typeface="Calibri"/>
              <a:cs typeface="Calibri"/>
            </a:endParaRPr>
          </a:p>
        </p:txBody>
      </p:sp>
    </p:spTree>
    <p:extLst>
      <p:ext uri="{BB962C8B-B14F-4D97-AF65-F5344CB8AC3E}">
        <p14:creationId xmlns:p14="http://schemas.microsoft.com/office/powerpoint/2010/main" val="966894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latin typeface="Calibri"/>
                <a:cs typeface="Calibri Light"/>
              </a:rPr>
              <a:t>Themes</a:t>
            </a:r>
            <a:endParaRPr lang="en-US" dirty="0">
              <a:solidFill>
                <a:schemeClr val="bg1"/>
              </a:solidFill>
            </a:endParaRPr>
          </a:p>
        </p:txBody>
      </p:sp>
      <p:sp>
        <p:nvSpPr>
          <p:cNvPr id="3" name="Subtitle 2"/>
          <p:cNvSpPr>
            <a:spLocks noGrp="1"/>
          </p:cNvSpPr>
          <p:nvPr>
            <p:ph idx="1"/>
          </p:nvPr>
        </p:nvSpPr>
        <p:spPr/>
        <p:txBody>
          <a:bodyPr vert="horz" lIns="91440" tIns="45720" rIns="91440" bIns="45720" rtlCol="0" anchor="t">
            <a:normAutofit/>
          </a:bodyPr>
          <a:lstStyle/>
          <a:p>
            <a:r>
              <a:rPr lang="en-US" dirty="0">
                <a:solidFill>
                  <a:schemeClr val="bg1"/>
                </a:solidFill>
                <a:ea typeface="+mn-lt"/>
                <a:cs typeface="+mn-lt"/>
              </a:rPr>
              <a:t>"</a:t>
            </a:r>
            <a:r>
              <a:rPr lang="en-US" dirty="0">
                <a:solidFill>
                  <a:schemeClr val="bg1"/>
                </a:solidFill>
                <a:ea typeface="+mn-lt"/>
                <a:cs typeface="Calibri"/>
              </a:rPr>
              <a:t>Toxic relationships"</a:t>
            </a:r>
            <a:endParaRPr lang="en-US" dirty="0">
              <a:solidFill>
                <a:schemeClr val="bg1"/>
              </a:solidFill>
              <a:ea typeface="Calibri"/>
              <a:cs typeface="Calibri"/>
            </a:endParaRPr>
          </a:p>
          <a:p>
            <a:pPr lvl="1"/>
            <a:r>
              <a:rPr lang="en-US" dirty="0">
                <a:solidFill>
                  <a:schemeClr val="bg1"/>
                </a:solidFill>
                <a:ea typeface="Calibri"/>
                <a:cs typeface="Calibri"/>
              </a:rPr>
              <a:t>We asked if using the terms made the information more accessible?</a:t>
            </a:r>
          </a:p>
          <a:p>
            <a:pPr lvl="1"/>
            <a:r>
              <a:rPr lang="en-US" dirty="0">
                <a:solidFill>
                  <a:schemeClr val="bg1"/>
                </a:solidFill>
                <a:ea typeface="Calibri"/>
                <a:cs typeface="Calibri"/>
              </a:rPr>
              <a:t>Difference between dv and toxic</a:t>
            </a:r>
          </a:p>
          <a:p>
            <a:r>
              <a:rPr lang="en-US" dirty="0">
                <a:solidFill>
                  <a:schemeClr val="bg1"/>
                </a:solidFill>
                <a:cs typeface="Calibri"/>
              </a:rPr>
              <a:t>Mental Health</a:t>
            </a:r>
            <a:endParaRPr lang="en-US" dirty="0">
              <a:ea typeface="+mn-lt"/>
              <a:cs typeface="+mn-lt"/>
            </a:endParaRPr>
          </a:p>
          <a:p>
            <a:pPr lvl="1"/>
            <a:r>
              <a:rPr lang="en-US" dirty="0">
                <a:solidFill>
                  <a:schemeClr val="bg1"/>
                </a:solidFill>
                <a:cs typeface="Calibri"/>
              </a:rPr>
              <a:t>Frequent topic</a:t>
            </a:r>
            <a:endParaRPr lang="en-US" dirty="0">
              <a:ea typeface="+mn-lt"/>
              <a:cs typeface="+mn-lt"/>
            </a:endParaRPr>
          </a:p>
          <a:p>
            <a:pPr lvl="1"/>
            <a:r>
              <a:rPr lang="en-US" dirty="0">
                <a:solidFill>
                  <a:schemeClr val="bg1"/>
                </a:solidFill>
                <a:cs typeface="Calibri"/>
              </a:rPr>
              <a:t>Schools support mental health initiatives — i.e. green ribbon week</a:t>
            </a:r>
            <a:endParaRPr lang="en-US" dirty="0">
              <a:solidFill>
                <a:schemeClr val="bg1"/>
              </a:solidFill>
            </a:endParaRPr>
          </a:p>
          <a:p>
            <a:pPr lvl="1"/>
            <a:endParaRPr lang="en-US" dirty="0">
              <a:solidFill>
                <a:schemeClr val="bg1"/>
              </a:solidFill>
              <a:ea typeface="Calibri"/>
              <a:cs typeface="Calibri"/>
            </a:endParaRPr>
          </a:p>
          <a:p>
            <a:endParaRPr lang="en-US" dirty="0">
              <a:solidFill>
                <a:schemeClr val="bg1"/>
              </a:solidFill>
              <a:ea typeface="Calibri"/>
              <a:cs typeface="Calibri"/>
            </a:endParaRPr>
          </a:p>
          <a:p>
            <a:pPr marL="0" indent="0">
              <a:buNone/>
            </a:pPr>
            <a:endParaRPr lang="en-US" dirty="0">
              <a:solidFill>
                <a:schemeClr val="bg1"/>
              </a:solidFill>
              <a:ea typeface="Calibri"/>
              <a:cs typeface="Calibri"/>
            </a:endParaRPr>
          </a:p>
        </p:txBody>
      </p:sp>
    </p:spTree>
    <p:extLst>
      <p:ext uri="{BB962C8B-B14F-4D97-AF65-F5344CB8AC3E}">
        <p14:creationId xmlns:p14="http://schemas.microsoft.com/office/powerpoint/2010/main" val="4052401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1"/>
                </a:solidFill>
                <a:latin typeface="Calibri"/>
                <a:cs typeface="Calibri Light"/>
              </a:rPr>
              <a:t>Recommendations</a:t>
            </a:r>
            <a:endParaRPr lang="en-US" dirty="0"/>
          </a:p>
        </p:txBody>
      </p:sp>
      <p:sp>
        <p:nvSpPr>
          <p:cNvPr id="3" name="Subtitle 2"/>
          <p:cNvSpPr>
            <a:spLocks noGrp="1"/>
          </p:cNvSpPr>
          <p:nvPr>
            <p:ph idx="1"/>
          </p:nvPr>
        </p:nvSpPr>
        <p:spPr/>
        <p:txBody>
          <a:bodyPr vert="horz" lIns="91440" tIns="45720" rIns="91440" bIns="45720" rtlCol="0" anchor="t">
            <a:normAutofit/>
          </a:bodyPr>
          <a:lstStyle/>
          <a:p>
            <a:r>
              <a:rPr lang="en-US" dirty="0">
                <a:solidFill>
                  <a:schemeClr val="bg1"/>
                </a:solidFill>
                <a:ea typeface="+mn-lt"/>
                <a:cs typeface="+mn-lt"/>
              </a:rPr>
              <a:t>Adults need to be educated on this topic and how to be safe adults</a:t>
            </a:r>
            <a:endParaRPr lang="en-US" dirty="0">
              <a:solidFill>
                <a:schemeClr val="bg1"/>
              </a:solidFill>
              <a:cs typeface="Calibri"/>
            </a:endParaRPr>
          </a:p>
          <a:p>
            <a:r>
              <a:rPr lang="en-US" dirty="0">
                <a:solidFill>
                  <a:schemeClr val="bg1"/>
                </a:solidFill>
                <a:ea typeface="Calibri"/>
                <a:cs typeface="Calibri"/>
              </a:rPr>
              <a:t>Want more youth groups</a:t>
            </a:r>
          </a:p>
          <a:p>
            <a:r>
              <a:rPr lang="en-US" dirty="0">
                <a:solidFill>
                  <a:schemeClr val="bg1"/>
                </a:solidFill>
                <a:ea typeface="Calibri"/>
                <a:cs typeface="Calibri"/>
              </a:rPr>
              <a:t>Want schools to get involved</a:t>
            </a:r>
          </a:p>
          <a:p>
            <a:pPr lvl="1"/>
            <a:r>
              <a:rPr lang="en-US" dirty="0">
                <a:solidFill>
                  <a:schemeClr val="bg1"/>
                </a:solidFill>
                <a:ea typeface="Calibri"/>
                <a:cs typeface="Calibri"/>
              </a:rPr>
              <a:t>School rallies. They have them for mental health</a:t>
            </a:r>
          </a:p>
          <a:p>
            <a:r>
              <a:rPr lang="en-US" dirty="0">
                <a:solidFill>
                  <a:schemeClr val="bg1"/>
                </a:solidFill>
                <a:ea typeface="+mn-lt"/>
                <a:cs typeface="Calibri"/>
              </a:rPr>
              <a:t>It's easier to get one youth to request a video in homeroom or health </a:t>
            </a:r>
            <a:r>
              <a:rPr lang="en-US">
                <a:solidFill>
                  <a:schemeClr val="bg1"/>
                </a:solidFill>
                <a:ea typeface="+mn-lt"/>
                <a:cs typeface="Calibri"/>
              </a:rPr>
              <a:t>class</a:t>
            </a:r>
            <a:endParaRPr lang="en-US">
              <a:solidFill>
                <a:schemeClr val="bg1"/>
              </a:solidFill>
              <a:ea typeface="+mn-lt"/>
              <a:cs typeface="+mn-lt"/>
            </a:endParaRPr>
          </a:p>
          <a:p>
            <a:r>
              <a:rPr lang="en-US" dirty="0">
                <a:solidFill>
                  <a:schemeClr val="bg1"/>
                </a:solidFill>
                <a:ea typeface="Calibri"/>
                <a:cs typeface="Calibri"/>
              </a:rPr>
              <a:t>Align with what schools already care about</a:t>
            </a:r>
          </a:p>
          <a:p>
            <a:r>
              <a:rPr lang="en-US" dirty="0">
                <a:solidFill>
                  <a:schemeClr val="bg1"/>
                </a:solidFill>
                <a:ea typeface="Calibri"/>
                <a:cs typeface="Calibri"/>
              </a:rPr>
              <a:t>To educate about IPV and SV, go to the sex ed classes since they are mandatory</a:t>
            </a:r>
          </a:p>
          <a:p>
            <a:pPr marL="457200" lvl="1" indent="0">
              <a:buNone/>
            </a:pPr>
            <a:endParaRPr lang="en-US" dirty="0">
              <a:solidFill>
                <a:schemeClr val="bg1"/>
              </a:solidFill>
              <a:ea typeface="Calibri"/>
              <a:cs typeface="Calibri"/>
            </a:endParaRPr>
          </a:p>
          <a:p>
            <a:endParaRPr lang="en-US" dirty="0">
              <a:solidFill>
                <a:schemeClr val="bg1"/>
              </a:solidFill>
              <a:ea typeface="Calibri"/>
              <a:cs typeface="Calibri"/>
            </a:endParaRPr>
          </a:p>
          <a:p>
            <a:pPr marL="0" indent="0">
              <a:buNone/>
            </a:pPr>
            <a:endParaRPr lang="en-US" dirty="0">
              <a:solidFill>
                <a:schemeClr val="bg1"/>
              </a:solidFill>
              <a:ea typeface="Calibri"/>
              <a:cs typeface="Calibri"/>
            </a:endParaRPr>
          </a:p>
        </p:txBody>
      </p:sp>
    </p:spTree>
    <p:extLst>
      <p:ext uri="{BB962C8B-B14F-4D97-AF65-F5344CB8AC3E}">
        <p14:creationId xmlns:p14="http://schemas.microsoft.com/office/powerpoint/2010/main" val="28060848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E2B5DBF7D6CB4186A49A872C1DEC9E" ma:contentTypeVersion="8" ma:contentTypeDescription="Create a new document." ma:contentTypeScope="" ma:versionID="1078558a6fc457dff6e7d16d47a7bc03">
  <xsd:schema xmlns:xsd="http://www.w3.org/2001/XMLSchema" xmlns:xs="http://www.w3.org/2001/XMLSchema" xmlns:p="http://schemas.microsoft.com/office/2006/metadata/properties" xmlns:ns2="6e255333-6439-40e2-bf83-f723ef7af875" xmlns:ns3="81eccf8c-cb7c-4579-a301-bd15c36eedab" targetNamespace="http://schemas.microsoft.com/office/2006/metadata/properties" ma:root="true" ma:fieldsID="56d39082adbd493e65a8edd73502a04d" ns2:_="" ns3:_="">
    <xsd:import namespace="6e255333-6439-40e2-bf83-f723ef7af875"/>
    <xsd:import namespace="81eccf8c-cb7c-4579-a301-bd15c36eed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255333-6439-40e2-bf83-f723ef7af8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eccf8c-cb7c-4579-a301-bd15c36eeda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81eccf8c-cb7c-4579-a301-bd15c36eedab">
      <UserInfo>
        <DisplayName>Kimmie Remis</DisplayName>
        <AccountId>32</AccountId>
        <AccountType/>
      </UserInfo>
    </SharedWithUsers>
    <MediaLengthInSeconds xmlns="6e255333-6439-40e2-bf83-f723ef7af875" xsi:nil="true"/>
  </documentManagement>
</p:properties>
</file>

<file path=customXml/itemProps1.xml><?xml version="1.0" encoding="utf-8"?>
<ds:datastoreItem xmlns:ds="http://schemas.openxmlformats.org/officeDocument/2006/customXml" ds:itemID="{8490563D-4227-4DB6-A8D9-572FD2E7BA60}">
  <ds:schemaRefs>
    <ds:schemaRef ds:uri="http://schemas.microsoft.com/sharepoint/v3/contenttype/forms"/>
  </ds:schemaRefs>
</ds:datastoreItem>
</file>

<file path=customXml/itemProps2.xml><?xml version="1.0" encoding="utf-8"?>
<ds:datastoreItem xmlns:ds="http://schemas.openxmlformats.org/officeDocument/2006/customXml" ds:itemID="{94832EFF-1C7E-4FA1-BC58-DDCDF6E7F9B2}">
  <ds:schemaRefs>
    <ds:schemaRef ds:uri="6e255333-6439-40e2-bf83-f723ef7af875"/>
    <ds:schemaRef ds:uri="81eccf8c-cb7c-4579-a301-bd15c36eeda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B255CA5-789D-4BA5-A502-B83CF1B1B6A7}">
  <ds:schemaRefs>
    <ds:schemaRef ds:uri="6e255333-6439-40e2-bf83-f723ef7af875"/>
    <ds:schemaRef ds:uri="81eccf8c-cb7c-4579-a301-bd15c36eedab"/>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7</Slides>
  <Notes>6</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Learnings from the TDVAPM focus groups</vt:lpstr>
      <vt:lpstr>Learning about TDV</vt:lpstr>
      <vt:lpstr>Working with Peers</vt:lpstr>
      <vt:lpstr>Working with others</vt:lpstr>
      <vt:lpstr>Reactions to TDV efforts</vt:lpstr>
      <vt:lpstr>Themes</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Violence Awareness Month</dc:title>
  <dc:creator/>
  <cp:revision>382</cp:revision>
  <dcterms:created xsi:type="dcterms:W3CDTF">2021-08-17T20:20:23Z</dcterms:created>
  <dcterms:modified xsi:type="dcterms:W3CDTF">2022-12-12T22:38:02Z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0x0101001AE2B5DBF7D6CB4186A49A872C1DEC9E</vt:lpwstr>
  </property>
  <property fmtid="{D5CDD505-2E9C-101B-9397-08002B2CF9AE}" pid="3" name="Order">
    <vt:r8>4800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ies>
</file>