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handoutMasterIdLst>
    <p:handoutMasterId r:id="rId14"/>
  </p:handoutMasterIdLst>
  <p:sldIdLst>
    <p:sldId id="280" r:id="rId2"/>
    <p:sldId id="284" r:id="rId3"/>
    <p:sldId id="287" r:id="rId4"/>
    <p:sldId id="288" r:id="rId5"/>
    <p:sldId id="289" r:id="rId6"/>
    <p:sldId id="290" r:id="rId7"/>
    <p:sldId id="291" r:id="rId8"/>
    <p:sldId id="292" r:id="rId9"/>
    <p:sldId id="293" r:id="rId10"/>
    <p:sldId id="283" r:id="rId11"/>
    <p:sldId id="268"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hnna nunez" initials="" lastIdx="1" clrIdx="0"/>
  <p:cmAuthor id="1" name="Alena Marie" initials="" lastIdx="1" clrIdx="1"/>
  <p:cmAuthor id="2" name=""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40D"/>
    <a:srgbClr val="222426"/>
    <a:srgbClr val="202224"/>
    <a:srgbClr val="777777"/>
    <a:srgbClr val="96969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1927" autoAdjust="0"/>
  </p:normalViewPr>
  <p:slideViewPr>
    <p:cSldViewPr>
      <p:cViewPr varScale="1">
        <p:scale>
          <a:sx n="63" d="100"/>
          <a:sy n="63" d="100"/>
        </p:scale>
        <p:origin x="70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479027-2C97-4954-BC1C-E554F3FCBC38}" type="datetimeFigureOut">
              <a:rPr lang="en-US" smtClean="0"/>
              <a:t>7/18/2019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3D339A-BD77-482D-9140-83F9D5FCABB3}" type="slidenum">
              <a:rPr lang="en-US" smtClean="0"/>
              <a:t>‹#›</a:t>
            </a:fld>
            <a:endParaRPr lang="en-US"/>
          </a:p>
        </p:txBody>
      </p:sp>
    </p:spTree>
    <p:extLst>
      <p:ext uri="{BB962C8B-B14F-4D97-AF65-F5344CB8AC3E}">
        <p14:creationId xmlns:p14="http://schemas.microsoft.com/office/powerpoint/2010/main" val="55186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F309D9-C590-4893-A57F-6937837F131D}" type="datetimeFigureOut">
              <a:rPr lang="en-US" smtClean="0"/>
              <a:t>7/18/2019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CAA427-4169-4053-9C43-5D89F9B6E67D}" type="slidenum">
              <a:rPr lang="en-US" smtClean="0"/>
              <a:t>‹#›</a:t>
            </a:fld>
            <a:endParaRPr lang="en-US"/>
          </a:p>
        </p:txBody>
      </p:sp>
    </p:spTree>
    <p:extLst>
      <p:ext uri="{BB962C8B-B14F-4D97-AF65-F5344CB8AC3E}">
        <p14:creationId xmlns:p14="http://schemas.microsoft.com/office/powerpoint/2010/main" val="37554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953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18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84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549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8708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36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489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9571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link in follow up email. </a:t>
            </a:r>
            <a:endParaRPr lang="en-US" dirty="0"/>
          </a:p>
        </p:txBody>
      </p:sp>
      <p:sp>
        <p:nvSpPr>
          <p:cNvPr id="4" name="Slide Number Placeholder 3"/>
          <p:cNvSpPr>
            <a:spLocks noGrp="1"/>
          </p:cNvSpPr>
          <p:nvPr>
            <p:ph type="sldNum" idx="10"/>
          </p:nvPr>
        </p:nvSpPr>
        <p:spPr/>
        <p:txBody>
          <a:bodyPr/>
          <a:lstStyle/>
          <a:p>
            <a:pPr>
              <a:buClr>
                <a:prstClr val="black"/>
              </a:buClr>
              <a:buSzPct val="25000"/>
              <a:buFont typeface="Calibri"/>
              <a:buNone/>
            </a:pPr>
            <a:fld id="{00000000-1234-1234-1234-123412341234}" type="slidenum">
              <a:rPr lang="en-US" smtClean="0"/>
              <a:pPr>
                <a:buClr>
                  <a:prstClr val="black"/>
                </a:buClr>
                <a:buSzPct val="25000"/>
                <a:buFont typeface="Calibri"/>
                <a:buNone/>
              </a:pPr>
              <a:t>11</a:t>
            </a:fld>
            <a:endParaRPr lang="en-US" dirty="0"/>
          </a:p>
        </p:txBody>
      </p:sp>
    </p:spTree>
    <p:extLst>
      <p:ext uri="{BB962C8B-B14F-4D97-AF65-F5344CB8AC3E}">
        <p14:creationId xmlns:p14="http://schemas.microsoft.com/office/powerpoint/2010/main" val="1479401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B413EB47-8156-41BF-A215-1F7477772A34}" type="datetime1">
              <a:rPr lang="en-US" smtClean="0"/>
              <a:pPr/>
              <a:t>7/18/2019</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sz="1400" kern="0" dirty="0">
              <a:solidFill>
                <a:srgbClr val="000000"/>
              </a:solidFill>
              <a:cs typeface="Arial"/>
              <a:sym typeface="Arial"/>
              <a:rtl val="0"/>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90677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9569629-9C8F-4CE6-9DEC-2996DFE3D29F}" type="datetime1">
              <a:rPr lang="en-US" smtClean="0"/>
              <a:pPr/>
              <a:t>7/18/2019</a:t>
            </a:fld>
            <a:endParaRPr lang="en-US" dirty="0"/>
          </a:p>
        </p:txBody>
      </p:sp>
      <p:sp>
        <p:nvSpPr>
          <p:cNvPr id="6" name="Footer Placeholder 5"/>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75256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E2469CBD-C51E-454A-92C2-3A2BE841644C}"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6685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B9FC2D39-C2E9-47AC-9868-360C81DD5C60}"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66980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4FCDDB-79FB-49D1-BC96-0CD94038B8C6}"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82585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2666E4A-1CFB-4AF0-9B97-A26184C743B4}" type="datetime1">
              <a:rPr lang="en-US" smtClean="0"/>
              <a:pPr/>
              <a:t>7/18/2019</a:t>
            </a:fld>
            <a:endParaRPr lang="en-US" dirty="0"/>
          </a:p>
        </p:txBody>
      </p:sp>
      <p:sp>
        <p:nvSpPr>
          <p:cNvPr id="8" name="Footer Placeholder 7"/>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84191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D2429C2-2EC9-4D93-B6C1-F991780885B7}" type="datetime1">
              <a:rPr lang="en-US" smtClean="0"/>
              <a:pPr/>
              <a:t>7/18/2019</a:t>
            </a:fld>
            <a:endParaRPr lang="en-US" dirty="0"/>
          </a:p>
        </p:txBody>
      </p:sp>
      <p:sp>
        <p:nvSpPr>
          <p:cNvPr id="8" name="Footer Placeholder 7"/>
          <p:cNvSpPr>
            <a:spLocks noGrp="1"/>
          </p:cNvSpPr>
          <p:nvPr>
            <p:ph type="ftr" sz="quarter" idx="11"/>
          </p:nvPr>
        </p:nvSpPr>
        <p:spPr>
          <a:xfrm>
            <a:off x="420833" y="6391839"/>
            <a:ext cx="2733212" cy="304801"/>
          </a:xfrm>
        </p:spPr>
        <p:txBody>
          <a:bodyPr/>
          <a:lstStyle/>
          <a:p>
            <a:endParaRPr lang="en-US" sz="1400" kern="0" dirty="0">
              <a:solidFill>
                <a:srgbClr val="000000"/>
              </a:solidFill>
              <a:cs typeface="Arial"/>
              <a:sym typeface="Arial"/>
              <a:rtl val="0"/>
            </a:endParaRP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76543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88A76292-276E-4284-A5FB-45580C3B403C}"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997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97E2F6A0-5D39-428D-884F-5E6EBCE34AB1}"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945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A0BE75-F3E9-46B3-9A36-D89AB45D4F4D}"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135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738F3B-4853-4C71-9245-C0E964E780F8}"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00687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90448F-715D-47AD-B9C1-2BE7DF063FBA}" type="datetime1">
              <a:rPr lang="en-US" smtClean="0"/>
              <a:pPr/>
              <a:t>7/18/2019</a:t>
            </a:fld>
            <a:endParaRPr lang="en-US" dirty="0"/>
          </a:p>
        </p:txBody>
      </p:sp>
      <p:sp>
        <p:nvSpPr>
          <p:cNvPr id="6" name="Footer Placeholder 5"/>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52832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4025B8-4C35-4D88-B7DA-A66278384584}" type="datetime1">
              <a:rPr lang="en-US" smtClean="0"/>
              <a:pPr/>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386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314087-62A0-497D-BB2E-213681B390E9}" type="datetime1">
              <a:rPr lang="en-US" smtClean="0"/>
              <a:pPr/>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485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F739F-23A0-4D7C-A4E9-95E9299D1F89}" type="datetime1">
              <a:rPr lang="en-US" smtClean="0"/>
              <a:pPr/>
              <a:t>7/18/2019</a:t>
            </a:fld>
            <a:endParaRPr lang="en-US" dirty="0"/>
          </a:p>
        </p:txBody>
      </p:sp>
      <p:sp>
        <p:nvSpPr>
          <p:cNvPr id="3" name="Footer Placeholder 2"/>
          <p:cNvSpPr>
            <a:spLocks noGrp="1"/>
          </p:cNvSpPr>
          <p:nvPr>
            <p:ph type="ftr" sz="quarter" idx="11"/>
          </p:nvPr>
        </p:nvSpPr>
        <p:spPr/>
        <p:txBody>
          <a:bodyPr/>
          <a:lstStyle/>
          <a:p>
            <a:endParaRPr lang="en-US" sz="1400" kern="0" dirty="0">
              <a:solidFill>
                <a:srgbClr val="000000"/>
              </a:solidFill>
              <a:cs typeface="Arial"/>
              <a:sym typeface="Arial"/>
              <a:rtl val="0"/>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70470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15068C3-F4E3-41B6-BC15-DA81FDB54F00}" type="datetime1">
              <a:rPr lang="en-US" smtClean="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280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6B10C7F-2612-4714-ADDB-B01AFD0C8230}" type="datetime1">
              <a:rPr lang="en-US" smtClean="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97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76A78E1E-426E-445E-A64F-2E98805723A2}" type="datetime1">
              <a:rPr lang="en-US" smtClean="0"/>
              <a:pPr/>
              <a:t>7/18/2019</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US" sz="1400" kern="0" dirty="0">
              <a:solidFill>
                <a:srgbClr val="000000"/>
              </a:solidFill>
              <a:cs typeface="Arial"/>
              <a:sym typeface="Arial"/>
              <a:rtl val="0"/>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33863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PEDV-FS\Shared\COMMUNICATIONS\Website\2015%20Website\communications%20icon.pn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jessica@cpedv.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pedv.formstack.com/forms/dvam_survey"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5383" y="1695270"/>
            <a:ext cx="8218617" cy="934429"/>
          </a:xfrm>
        </p:spPr>
        <p:txBody>
          <a:bodyPr/>
          <a:lstStyle/>
          <a:p>
            <a:r>
              <a:rPr lang="en-US" sz="3000" dirty="0" smtClean="0">
                <a:latin typeface="Frutiger LT Std 55 Roman" panose="020B0602020204020204" pitchFamily="34" charset="0"/>
              </a:rPr>
              <a:t>Domestic Violence Awareness Month</a:t>
            </a:r>
            <a:br>
              <a:rPr lang="en-US" sz="3000" dirty="0" smtClean="0">
                <a:latin typeface="Frutiger LT Std 55 Roman" panose="020B0602020204020204" pitchFamily="34" charset="0"/>
              </a:rPr>
            </a:br>
            <a:r>
              <a:rPr lang="en-US" sz="3000" dirty="0" smtClean="0">
                <a:solidFill>
                  <a:srgbClr val="FFC000"/>
                </a:solidFill>
                <a:latin typeface="Frutiger LT Std 55 Roman" panose="020B0602020204020204" pitchFamily="34" charset="0"/>
              </a:rPr>
              <a:t>Growing the Seeds of Healing &amp; Justice</a:t>
            </a:r>
            <a:endParaRPr lang="en-US" sz="2800" dirty="0">
              <a:solidFill>
                <a:srgbClr val="FFC000"/>
              </a:solidFill>
              <a:latin typeface="Frutiger LT Std 55 Roman" panose="020B0602020204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a:hlinkClick r:id="rId2"/>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57101" y1="52754" x2="57101" y2="52754"/>
                        <a14:foregroundMark x1="39420" y1="41159" x2="39420" y2="41159"/>
                        <a14:foregroundMark x1="18841" y1="46957" x2="18841" y2="46957"/>
                        <a14:foregroundMark x1="37681" y1="51594" x2="37681" y2="51594"/>
                        <a14:foregroundMark x1="73913" y1="66377" x2="73913" y2="66377"/>
                        <a14:foregroundMark x1="76232" y1="45797" x2="76232" y2="45797"/>
                        <a14:foregroundMark x1="62899" y1="40580" x2="62899" y2="40580"/>
                        <a14:foregroundMark x1="51594" y1="37101" x2="51594" y2="37101"/>
                        <a14:foregroundMark x1="68696" y1="34203" x2="68696" y2="34203"/>
                        <a14:foregroundMark x1="75652" y1="32754" x2="75652" y2="32754"/>
                        <a14:foregroundMark x1="78261" y1="31594" x2="78261" y2="31594"/>
                        <a14:foregroundMark x1="72754" y1="45217" x2="72754" y2="45217"/>
                        <a14:foregroundMark x1="69855" y1="54783" x2="69855" y2="54783"/>
                        <a14:foregroundMark x1="67536" y1="58261" x2="14783" y2="51014"/>
                        <a14:foregroundMark x1="71014" y1="65797" x2="46377" y2="36522"/>
                        <a14:foregroundMark x1="20000" y1="43478" x2="78261" y2="29275"/>
                        <a14:foregroundMark x1="78261" y1="29275" x2="78841" y2="69275"/>
                        <a14:foregroundMark x1="75652" y1="68116" x2="13043" y2="52754"/>
                        <a14:foregroundMark x1="55942" y1="66957" x2="55942" y2="71014"/>
                        <a14:foregroundMark x1="25797" y1="58261" x2="25797" y2="71014"/>
                        <a14:foregroundMark x1="26377" y1="71014" x2="28696" y2="72754"/>
                        <a14:foregroundMark x1="29275" y1="72174" x2="54493" y2="72174"/>
                      </a14:backgroundRemoval>
                    </a14:imgEffect>
                  </a14:imgLayer>
                </a14:imgProps>
              </a:ext>
              <a:ext uri="{28A0092B-C50C-407E-A947-70E740481C1C}">
                <a14:useLocalDpi xmlns:a14="http://schemas.microsoft.com/office/drawing/2010/main" val="0"/>
              </a:ext>
            </a:extLst>
          </a:blip>
          <a:stretch>
            <a:fillRect/>
          </a:stretch>
        </p:blipFill>
        <p:spPr>
          <a:xfrm>
            <a:off x="574974" y="578677"/>
            <a:ext cx="700817" cy="695539"/>
          </a:xfrm>
          <a:prstGeom prst="rect">
            <a:avLst/>
          </a:prstGeom>
        </p:spPr>
      </p:pic>
      <p:cxnSp>
        <p:nvCxnSpPr>
          <p:cNvPr id="13" name="Straight Connector 12"/>
          <p:cNvCxnSpPr/>
          <p:nvPr/>
        </p:nvCxnSpPr>
        <p:spPr>
          <a:xfrm>
            <a:off x="1000709" y="2776268"/>
            <a:ext cx="722088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itle 4"/>
          <p:cNvSpPr txBox="1">
            <a:spLocks/>
          </p:cNvSpPr>
          <p:nvPr/>
        </p:nvSpPr>
        <p:spPr bwMode="gray">
          <a:xfrm>
            <a:off x="762000" y="4778001"/>
            <a:ext cx="8218617" cy="934429"/>
          </a:xfrm>
          <a:prstGeom prst="rect">
            <a:avLst/>
          </a:prstGeom>
        </p:spPr>
        <p:txBody>
          <a:bodyPr vert="horz" lIns="68580" tIns="34290" rIns="68580" bIns="3429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smtClean="0">
                <a:latin typeface="Frutiger LT Std 55 Roman" panose="020B0602020204020204" pitchFamily="34" charset="0"/>
              </a:rPr>
              <a:t>July 18, 2019 | 10:30 a.m. – 12:00 p.m.</a:t>
            </a:r>
            <a:endParaRPr lang="en-US" sz="2100" dirty="0">
              <a:solidFill>
                <a:srgbClr val="EBEBEB"/>
              </a:solidFill>
              <a:latin typeface="Frutiger LT Std 55 Roman" panose="020B0602020204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382" y="3168512"/>
            <a:ext cx="1462919" cy="1462919"/>
          </a:xfrm>
          <a:prstGeom prst="rect">
            <a:avLst/>
          </a:prstGeom>
        </p:spPr>
      </p:pic>
      <p:sp>
        <p:nvSpPr>
          <p:cNvPr id="16" name="TextBox 15"/>
          <p:cNvSpPr txBox="1"/>
          <p:nvPr/>
        </p:nvSpPr>
        <p:spPr>
          <a:xfrm>
            <a:off x="2590800" y="3438306"/>
            <a:ext cx="5410200" cy="923330"/>
          </a:xfrm>
          <a:prstGeom prst="rect">
            <a:avLst/>
          </a:prstGeom>
          <a:noFill/>
        </p:spPr>
        <p:txBody>
          <a:bodyPr wrap="square" rtlCol="0">
            <a:spAutoFit/>
          </a:bodyPr>
          <a:lstStyle/>
          <a:p>
            <a:r>
              <a:rPr lang="en-US" b="1" dirty="0" smtClean="0">
                <a:solidFill>
                  <a:srgbClr val="EBEBEB"/>
                </a:solidFill>
                <a:latin typeface="Frutiger LT Std 55 Roman" panose="020B0602020204020204" pitchFamily="34" charset="0"/>
                <a:cs typeface="Trebuchet MS"/>
              </a:rPr>
              <a:t>Jessica Merrill</a:t>
            </a:r>
            <a:br>
              <a:rPr lang="en-US" b="1" dirty="0" smtClean="0">
                <a:solidFill>
                  <a:srgbClr val="EBEBEB"/>
                </a:solidFill>
                <a:latin typeface="Frutiger LT Std 55 Roman" panose="020B0602020204020204" pitchFamily="34" charset="0"/>
                <a:cs typeface="Trebuchet MS"/>
              </a:rPr>
            </a:br>
            <a:r>
              <a:rPr lang="en-US" dirty="0" smtClean="0">
                <a:solidFill>
                  <a:srgbClr val="EBEBEB"/>
                </a:solidFill>
                <a:latin typeface="Frutiger LT Std 55 Roman" panose="020B0602020204020204" pitchFamily="34" charset="0"/>
                <a:cs typeface="Trebuchet MS"/>
              </a:rPr>
              <a:t>Communications Manager</a:t>
            </a:r>
            <a:br>
              <a:rPr lang="en-US" dirty="0" smtClean="0">
                <a:solidFill>
                  <a:srgbClr val="EBEBEB"/>
                </a:solidFill>
                <a:latin typeface="Frutiger LT Std 55 Roman" panose="020B0602020204020204" pitchFamily="34" charset="0"/>
                <a:cs typeface="Trebuchet MS"/>
              </a:rPr>
            </a:br>
            <a:r>
              <a:rPr lang="en-US" dirty="0" smtClean="0">
                <a:solidFill>
                  <a:srgbClr val="EBEBEB"/>
                </a:solidFill>
                <a:latin typeface="Frutiger LT Std 55 Roman" panose="020B0602020204020204" pitchFamily="34" charset="0"/>
                <a:cs typeface="Trebuchet MS"/>
              </a:rPr>
              <a:t>California Partnership to End Domestic Violence</a:t>
            </a:r>
            <a:endParaRPr lang="en-US" dirty="0">
              <a:solidFill>
                <a:srgbClr val="EBEBEB"/>
              </a:solidFill>
              <a:latin typeface="Frutiger LT Std 55 Roman" panose="020B0602020204020204" pitchFamily="34" charset="0"/>
              <a:cs typeface="Trebuchet MS"/>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2752" t="58000" r="13915" b="16000"/>
          <a:stretch/>
        </p:blipFill>
        <p:spPr>
          <a:xfrm>
            <a:off x="6553200" y="4721830"/>
            <a:ext cx="2133600" cy="990600"/>
          </a:xfrm>
          <a:prstGeom prst="rect">
            <a:avLst/>
          </a:prstGeom>
        </p:spPr>
      </p:pic>
    </p:spTree>
    <p:extLst>
      <p:ext uri="{BB962C8B-B14F-4D97-AF65-F5344CB8AC3E}">
        <p14:creationId xmlns:p14="http://schemas.microsoft.com/office/powerpoint/2010/main" val="654939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29" y="2591164"/>
            <a:ext cx="3607172" cy="1712868"/>
          </a:xfrm>
        </p:spPr>
        <p:txBody>
          <a:bodyPr/>
          <a:lstStyle/>
          <a:p>
            <a:pPr algn="ctr"/>
            <a:r>
              <a:rPr lang="en-US" sz="4000" dirty="0">
                <a:latin typeface="Frutiger LT Std 55 Roman" panose="020B0602020204020204" pitchFamily="34" charset="0"/>
              </a:rPr>
              <a:t>Questions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65" y="1828800"/>
            <a:ext cx="4244163" cy="4244163"/>
          </a:xfrm>
          <a:prstGeom prst="rect">
            <a:avLst/>
          </a:prstGeom>
        </p:spPr>
      </p:pic>
      <p:sp>
        <p:nvSpPr>
          <p:cNvPr id="3" name="Rectangle 2"/>
          <p:cNvSpPr/>
          <p:nvPr/>
        </p:nvSpPr>
        <p:spPr>
          <a:xfrm>
            <a:off x="5181600" y="1828800"/>
            <a:ext cx="3048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3164" y="593721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0473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6"/>
          <p:cNvSpPr txBox="1">
            <a:spLocks noGrp="1"/>
          </p:cNvSpPr>
          <p:nvPr>
            <p:ph type="title"/>
          </p:nvPr>
        </p:nvSpPr>
        <p:spPr>
          <a:prstGeom prst="rect">
            <a:avLst/>
          </a:prstGeom>
          <a:noFill/>
          <a:ln>
            <a:noFill/>
          </a:ln>
        </p:spPr>
        <p:txBody>
          <a:bodyPr lIns="91425" tIns="91425" rIns="91425" bIns="91425" anchor="ctr" anchorCtr="0">
            <a:noAutofit/>
          </a:bodyPr>
          <a:lstStyle/>
          <a:p>
            <a:pPr lvl="0"/>
            <a:r>
              <a:rPr lang="en-US" sz="3600" b="1" dirty="0" smtClean="0">
                <a:solidFill>
                  <a:schemeClr val="bg1"/>
                </a:solidFill>
                <a:latin typeface="Frutiger LT Std 55 Roman" panose="020B0602020204020204" pitchFamily="34" charset="0"/>
              </a:rPr>
              <a:t>Contact Me</a:t>
            </a:r>
            <a:endParaRPr lang="en-US" sz="3600" dirty="0">
              <a:solidFill>
                <a:schemeClr val="bg1"/>
              </a:solidFill>
            </a:endParaRPr>
          </a:p>
        </p:txBody>
      </p:sp>
      <p:sp>
        <p:nvSpPr>
          <p:cNvPr id="2" name="TextBox 1"/>
          <p:cNvSpPr txBox="1"/>
          <p:nvPr/>
        </p:nvSpPr>
        <p:spPr>
          <a:xfrm>
            <a:off x="5410200" y="3053477"/>
            <a:ext cx="3124200" cy="2585323"/>
          </a:xfrm>
          <a:prstGeom prst="rect">
            <a:avLst/>
          </a:prstGeom>
          <a:noFill/>
        </p:spPr>
        <p:txBody>
          <a:bodyPr wrap="square" rtlCol="0">
            <a:spAutoFit/>
          </a:bodyPr>
          <a:lstStyle/>
          <a:p>
            <a:r>
              <a:rPr lang="en-US" b="1" dirty="0">
                <a:solidFill>
                  <a:srgbClr val="000000"/>
                </a:solidFill>
                <a:latin typeface="Frutiger LT Std 55 Roman" panose="020B0602020204020204" pitchFamily="34" charset="0"/>
                <a:cs typeface="Trebuchet MS"/>
              </a:rPr>
              <a:t>Jessica </a:t>
            </a:r>
            <a:r>
              <a:rPr lang="en-US" b="1" dirty="0" smtClean="0">
                <a:solidFill>
                  <a:srgbClr val="000000"/>
                </a:solidFill>
                <a:latin typeface="Frutiger LT Std 55 Roman" panose="020B0602020204020204" pitchFamily="34" charset="0"/>
                <a:cs typeface="Trebuchet MS"/>
              </a:rPr>
              <a:t>Merrill</a:t>
            </a:r>
            <a:br>
              <a:rPr lang="en-US" b="1" dirty="0" smtClean="0">
                <a:solidFill>
                  <a:srgbClr val="000000"/>
                </a:solidFill>
                <a:latin typeface="Frutiger LT Std 55 Roman" panose="020B0602020204020204" pitchFamily="34" charset="0"/>
                <a:cs typeface="Trebuchet MS"/>
              </a:rPr>
            </a:br>
            <a:r>
              <a:rPr lang="en-US" b="1" dirty="0">
                <a:solidFill>
                  <a:srgbClr val="000000"/>
                </a:solidFill>
                <a:latin typeface="Frutiger LT Std 55 Roman" panose="020B0602020204020204" pitchFamily="34" charset="0"/>
                <a:cs typeface="Trebuchet MS"/>
              </a:rPr>
              <a:t/>
            </a:r>
            <a:br>
              <a:rPr lang="en-US" b="1" dirty="0">
                <a:solidFill>
                  <a:srgbClr val="000000"/>
                </a:solidFill>
                <a:latin typeface="Frutiger LT Std 55 Roman" panose="020B0602020204020204" pitchFamily="34" charset="0"/>
                <a:cs typeface="Trebuchet MS"/>
              </a:rPr>
            </a:br>
            <a:r>
              <a:rPr lang="en-US" dirty="0">
                <a:solidFill>
                  <a:srgbClr val="000000"/>
                </a:solidFill>
                <a:latin typeface="Frutiger LT Std 55 Roman" panose="020B0602020204020204" pitchFamily="34" charset="0"/>
                <a:cs typeface="Trebuchet MS"/>
              </a:rPr>
              <a:t>Communications </a:t>
            </a:r>
            <a:r>
              <a:rPr lang="en-US" dirty="0" smtClean="0">
                <a:solidFill>
                  <a:srgbClr val="000000"/>
                </a:solidFill>
                <a:latin typeface="Frutiger LT Std 55 Roman" panose="020B0602020204020204" pitchFamily="34" charset="0"/>
                <a:cs typeface="Trebuchet MS"/>
              </a:rPr>
              <a:t>Manager</a:t>
            </a:r>
            <a:br>
              <a:rPr lang="en-US" dirty="0" smtClean="0">
                <a:solidFill>
                  <a:srgbClr val="000000"/>
                </a:solidFill>
                <a:latin typeface="Frutiger LT Std 55 Roman" panose="020B0602020204020204" pitchFamily="34" charset="0"/>
                <a:cs typeface="Trebuchet MS"/>
              </a:rPr>
            </a:br>
            <a:r>
              <a:rPr lang="en-US" dirty="0">
                <a:solidFill>
                  <a:srgbClr val="000000"/>
                </a:solidFill>
                <a:latin typeface="Frutiger LT Std 55 Roman" panose="020B0602020204020204" pitchFamily="34" charset="0"/>
                <a:cs typeface="Trebuchet MS"/>
              </a:rPr>
              <a:t/>
            </a:r>
            <a:br>
              <a:rPr lang="en-US" dirty="0">
                <a:solidFill>
                  <a:srgbClr val="000000"/>
                </a:solidFill>
                <a:latin typeface="Frutiger LT Std 55 Roman" panose="020B0602020204020204" pitchFamily="34" charset="0"/>
                <a:cs typeface="Trebuchet MS"/>
              </a:rPr>
            </a:br>
            <a:r>
              <a:rPr lang="en-US" dirty="0">
                <a:solidFill>
                  <a:srgbClr val="000000"/>
                </a:solidFill>
                <a:latin typeface="Frutiger LT Std 55 Roman" panose="020B0602020204020204" pitchFamily="34" charset="0"/>
                <a:cs typeface="Trebuchet MS"/>
              </a:rPr>
              <a:t>California Partnership to End Domestic </a:t>
            </a:r>
            <a:r>
              <a:rPr lang="en-US" dirty="0" smtClean="0">
                <a:solidFill>
                  <a:srgbClr val="000000"/>
                </a:solidFill>
                <a:latin typeface="Frutiger LT Std 55 Roman" panose="020B0602020204020204" pitchFamily="34" charset="0"/>
                <a:cs typeface="Trebuchet MS"/>
              </a:rPr>
              <a:t>Violence</a:t>
            </a:r>
            <a:br>
              <a:rPr lang="en-US" dirty="0" smtClean="0">
                <a:solidFill>
                  <a:srgbClr val="000000"/>
                </a:solidFill>
                <a:latin typeface="Frutiger LT Std 55 Roman" panose="020B0602020204020204" pitchFamily="34" charset="0"/>
                <a:cs typeface="Trebuchet MS"/>
              </a:rPr>
            </a:br>
            <a:endParaRPr lang="en-US" dirty="0">
              <a:solidFill>
                <a:srgbClr val="000000"/>
              </a:solidFill>
              <a:latin typeface="Frutiger LT Std 55 Roman" panose="020B0602020204020204" pitchFamily="34" charset="0"/>
              <a:cs typeface="Trebuchet MS"/>
            </a:endParaRPr>
          </a:p>
          <a:p>
            <a:r>
              <a:rPr lang="en-US" dirty="0">
                <a:solidFill>
                  <a:srgbClr val="000000"/>
                </a:solidFill>
                <a:latin typeface="Frutiger LT Std 55 Roman" panose="020B0602020204020204" pitchFamily="34" charset="0"/>
                <a:cs typeface="Trebuchet MS"/>
                <a:hlinkClick r:id="rId3"/>
              </a:rPr>
              <a:t>jessica@cpedv.org</a:t>
            </a:r>
            <a:endParaRPr lang="en-US" dirty="0">
              <a:solidFill>
                <a:srgbClr val="000000"/>
              </a:solidFill>
              <a:latin typeface="Frutiger LT Std 55 Roman" panose="020B0602020204020204" pitchFamily="34" charset="0"/>
              <a:cs typeface="Trebuchet MS"/>
            </a:endParaRPr>
          </a:p>
          <a:p>
            <a:endParaRPr lang="en-US" dirty="0"/>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164" y="593721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833" t="24917"/>
          <a:stretch/>
        </p:blipFill>
        <p:spPr>
          <a:xfrm>
            <a:off x="0" y="2971800"/>
            <a:ext cx="4996040" cy="2514600"/>
          </a:xfrm>
          <a:prstGeom prst="rect">
            <a:avLst/>
          </a:prstGeom>
        </p:spPr>
      </p:pic>
      <p:cxnSp>
        <p:nvCxnSpPr>
          <p:cNvPr id="6" name="Straight Connector 5"/>
          <p:cNvCxnSpPr/>
          <p:nvPr/>
        </p:nvCxnSpPr>
        <p:spPr>
          <a:xfrm flipH="1">
            <a:off x="5105400" y="2819400"/>
            <a:ext cx="18585" cy="2819400"/>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5984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a:off x="0" y="2882186"/>
            <a:ext cx="4996040" cy="2514600"/>
          </a:xfrm>
          <a:prstGeom prst="rect">
            <a:avLst/>
          </a:prstGeom>
        </p:spPr>
      </p:pic>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Growing the Seeds of </a:t>
            </a:r>
            <a:b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br>
            <a:r>
              <a:rPr lang="en-US" sz="3600" b="1" dirty="0" smtClean="0">
                <a:solidFill>
                  <a:schemeClr val="lt1"/>
                </a:solidFill>
                <a:latin typeface="Frutiger LT Std 55 Roman" panose="020B0602020204020204" pitchFamily="34" charset="0"/>
                <a:ea typeface="Trebuchet MS"/>
                <a:cs typeface="Trebuchet MS"/>
                <a:sym typeface="Trebuchet MS"/>
                <a:rtl val="0"/>
              </a:rPr>
              <a:t>Healing and Justice</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386276"/>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13" name="TextBox 12"/>
          <p:cNvSpPr txBox="1"/>
          <p:nvPr/>
        </p:nvSpPr>
        <p:spPr>
          <a:xfrm>
            <a:off x="4996040" y="3046274"/>
            <a:ext cx="3733800" cy="738664"/>
          </a:xfrm>
          <a:prstGeom prst="rect">
            <a:avLst/>
          </a:prstGeom>
          <a:noFill/>
        </p:spPr>
        <p:txBody>
          <a:bodyPr wrap="square" rtlCol="0">
            <a:spAutoFit/>
          </a:bodyPr>
          <a:lstStyle/>
          <a:p>
            <a:r>
              <a:rPr lang="en-US" sz="2400" b="1" dirty="0" smtClean="0">
                <a:solidFill>
                  <a:srgbClr val="222426"/>
                </a:solidFill>
                <a:latin typeface="Frutiger LT Std 55 Roman" panose="020B0602020204020204" pitchFamily="34" charset="0"/>
                <a:cs typeface="Trebuchet MS"/>
              </a:rPr>
              <a:t>Main Components</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4985530" y="3784938"/>
            <a:ext cx="3733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hlinkClick r:id="rId5"/>
              </a:rPr>
              <a:t>Survivor Survey</a:t>
            </a:r>
            <a:r>
              <a:rPr lang="en-US" dirty="0" smtClean="0">
                <a:solidFill>
                  <a:srgbClr val="222426"/>
                </a:solidFill>
                <a:latin typeface="Frutiger LT Std 55 Roman" panose="020B0602020204020204" pitchFamily="34" charset="0"/>
                <a:cs typeface="Trebuchet MS"/>
              </a:rPr>
              <a:t/>
            </a:r>
            <a:br>
              <a:rPr lang="en-US" dirty="0" smtClean="0">
                <a:solidFill>
                  <a:srgbClr val="222426"/>
                </a:solidFill>
                <a:latin typeface="Frutiger LT Std 55 Roman" panose="020B0602020204020204" pitchFamily="34" charset="0"/>
                <a:cs typeface="Trebuchet MS"/>
              </a:rPr>
            </a:br>
            <a:endParaRPr lang="en-US" dirty="0" smtClean="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Quotes blooming from cherry blossom tree infographic</a:t>
            </a:r>
          </a:p>
          <a:p>
            <a:endParaRPr lang="en-US" b="1" dirty="0" smtClean="0">
              <a:solidFill>
                <a:srgbClr val="222426"/>
              </a:solidFill>
              <a:latin typeface="Frutiger LT Std 55 Roman" panose="020B0602020204020204" pitchFamily="34" charset="0"/>
              <a:cs typeface="Trebuchet MS"/>
            </a:endParaRPr>
          </a:p>
          <a:p>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Tree>
    <p:extLst>
      <p:ext uri="{BB962C8B-B14F-4D97-AF65-F5344CB8AC3E}">
        <p14:creationId xmlns:p14="http://schemas.microsoft.com/office/powerpoint/2010/main" val="1095936144"/>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Inspiration</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837" y="2352229"/>
            <a:ext cx="4244163" cy="4244163"/>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3340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4" name="Rectangle 3"/>
          <p:cNvSpPr/>
          <p:nvPr/>
        </p:nvSpPr>
        <p:spPr>
          <a:xfrm>
            <a:off x="5105400" y="2514600"/>
            <a:ext cx="533400" cy="195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2346133"/>
            <a:ext cx="3733800"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Informed by Partnership staff members</a:t>
            </a:r>
          </a:p>
          <a:p>
            <a:pPr marL="285750" indent="-285750">
              <a:buFont typeface="Arial" panose="020B0604020202020204" pitchFamily="34" charset="0"/>
              <a:buChar char="•"/>
            </a:pPr>
            <a:endParaRPr lang="en-US" dirty="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Elevating Root Causes of Domestic violence </a:t>
            </a:r>
            <a:r>
              <a:rPr lang="en-US" dirty="0" smtClean="0">
                <a:latin typeface="Frutiger LT Std 55 Roman" panose="020B0602020204020204" pitchFamily="34" charset="0"/>
              </a:rPr>
              <a:t>➜ Highlighting solutions that change social norms</a:t>
            </a:r>
            <a:br>
              <a:rPr lang="en-US" dirty="0" smtClean="0">
                <a:latin typeface="Frutiger LT Std 55 Roman" panose="020B0602020204020204" pitchFamily="34" charset="0"/>
              </a:rPr>
            </a:br>
            <a:endParaRPr lang="en-US" dirty="0" smtClean="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Passing the Mic to Survivors</a:t>
            </a:r>
            <a:br>
              <a:rPr lang="en-US" dirty="0" smtClean="0">
                <a:solidFill>
                  <a:srgbClr val="222426"/>
                </a:solidFill>
                <a:latin typeface="Frutiger LT Std 55 Roman" panose="020B0602020204020204" pitchFamily="34" charset="0"/>
                <a:cs typeface="Trebuchet MS"/>
              </a:rPr>
            </a:br>
            <a:endParaRPr lang="en-US" dirty="0" smtClean="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Educating policymakers and Californians</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Tree>
    <p:extLst>
      <p:ext uri="{BB962C8B-B14F-4D97-AF65-F5344CB8AC3E}">
        <p14:creationId xmlns:p14="http://schemas.microsoft.com/office/powerpoint/2010/main" val="423947750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a:off x="0" y="4633648"/>
            <a:ext cx="4288221" cy="2158342"/>
          </a:xfrm>
          <a:prstGeom prst="rect">
            <a:avLst/>
          </a:prstGeom>
        </p:spPr>
      </p:pic>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Survivor Voices</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436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8" name="Rounded Rectangle 7"/>
          <p:cNvSpPr/>
          <p:nvPr/>
        </p:nvSpPr>
        <p:spPr>
          <a:xfrm>
            <a:off x="4256307" y="2375311"/>
            <a:ext cx="4136748" cy="2286000"/>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600" y="2206069"/>
            <a:ext cx="4048337" cy="2769989"/>
          </a:xfrm>
          <a:prstGeom prst="rect">
            <a:avLst/>
          </a:prstGeom>
          <a:noFill/>
        </p:spPr>
        <p:txBody>
          <a:bodyPr wrap="square" rtlCol="0">
            <a:spAutoFit/>
          </a:bodyPr>
          <a:lstStyle/>
          <a:p>
            <a:r>
              <a:rPr lang="en-US" sz="2400" b="1" dirty="0" smtClean="0">
                <a:solidFill>
                  <a:srgbClr val="222426"/>
                </a:solidFill>
                <a:latin typeface="Frutiger LT Std 55 Roman" panose="020B0602020204020204" pitchFamily="34" charset="0"/>
                <a:cs typeface="Trebuchet MS"/>
              </a:rPr>
              <a:t>Survivor Quotes</a:t>
            </a:r>
            <a:br>
              <a:rPr lang="en-US" sz="2400" b="1" dirty="0" smtClean="0">
                <a:solidFill>
                  <a:srgbClr val="222426"/>
                </a:solidFill>
                <a:latin typeface="Frutiger LT Std 55 Roman" panose="020B0602020204020204" pitchFamily="34" charset="0"/>
                <a:cs typeface="Trebuchet MS"/>
              </a:rPr>
            </a:br>
            <a:endParaRPr lang="en-US" sz="2400" b="1" dirty="0" smtClean="0">
              <a:solidFill>
                <a:srgbClr val="222426"/>
              </a:solidFill>
              <a:latin typeface="Frutiger LT Std 55 Roman" panose="020B0602020204020204" pitchFamily="34" charset="0"/>
              <a:cs typeface="Trebuchet MS"/>
            </a:endParaRPr>
          </a:p>
          <a:p>
            <a:r>
              <a:rPr lang="en-US" dirty="0" smtClean="0">
                <a:solidFill>
                  <a:srgbClr val="222426"/>
                </a:solidFill>
                <a:latin typeface="Frutiger LT Std 55 Roman" panose="020B0602020204020204" pitchFamily="34" charset="0"/>
                <a:cs typeface="Trebuchet MS"/>
              </a:rPr>
              <a:t>Accountability</a:t>
            </a:r>
            <a:r>
              <a:rPr lang="en-US" dirty="0">
                <a:solidFill>
                  <a:srgbClr val="222426"/>
                </a:solidFill>
                <a:latin typeface="Frutiger LT Std 55 Roman" panose="020B0602020204020204" pitchFamily="34" charset="0"/>
                <a:cs typeface="Trebuchet MS"/>
              </a:rPr>
              <a:t>:</a:t>
            </a:r>
          </a:p>
          <a:p>
            <a:endParaRPr lang="en-US" dirty="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1. What would you need from the person who caused you harm to feel they've held themselves accountable? </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4383358" y="2484834"/>
            <a:ext cx="4038600" cy="2308324"/>
          </a:xfrm>
          <a:prstGeom prst="rect">
            <a:avLst/>
          </a:prstGeom>
          <a:noFill/>
        </p:spPr>
        <p:txBody>
          <a:bodyPr wrap="square" rtlCol="0">
            <a:spAutoFit/>
          </a:bodyPr>
          <a:lstStyle/>
          <a:p>
            <a:r>
              <a:rPr lang="en-US" dirty="0" smtClean="0"/>
              <a:t>“A </a:t>
            </a:r>
            <a:r>
              <a:rPr lang="en-US" dirty="0"/>
              <a:t>sincere acknowledgment that they understand the depth of the harm and injury they did to me and also my family; an acknowledgement that includes an admission of guilt and what, if anything, they have done to heal themselves</a:t>
            </a:r>
            <a:r>
              <a:rPr lang="en-US" dirty="0" smtClean="0"/>
              <a:t>.”</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1" name="Rounded Rectangle 10"/>
          <p:cNvSpPr/>
          <p:nvPr/>
        </p:nvSpPr>
        <p:spPr>
          <a:xfrm>
            <a:off x="4256306" y="4793158"/>
            <a:ext cx="4136749" cy="1421417"/>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68367" y="4938655"/>
            <a:ext cx="3992149" cy="1200329"/>
          </a:xfrm>
          <a:prstGeom prst="rect">
            <a:avLst/>
          </a:prstGeom>
        </p:spPr>
        <p:txBody>
          <a:bodyPr wrap="square">
            <a:spAutoFit/>
          </a:bodyPr>
          <a:lstStyle/>
          <a:p>
            <a:r>
              <a:rPr lang="en-US" dirty="0" smtClean="0"/>
              <a:t>“To </a:t>
            </a:r>
            <a:r>
              <a:rPr lang="en-US" dirty="0"/>
              <a:t>get the treatment they find most effective in their own life to stop abusive behaviors to others. </a:t>
            </a:r>
            <a:r>
              <a:rPr lang="en-US" dirty="0" smtClean="0"/>
              <a:t>To </a:t>
            </a:r>
            <a:r>
              <a:rPr lang="en-US" dirty="0"/>
              <a:t>respect my privacy and space</a:t>
            </a:r>
            <a:r>
              <a:rPr lang="en-US" dirty="0" smtClean="0"/>
              <a:t>.”</a:t>
            </a:r>
            <a:endParaRPr lang="en-US" dirty="0"/>
          </a:p>
        </p:txBody>
      </p:sp>
    </p:spTree>
    <p:extLst>
      <p:ext uri="{BB962C8B-B14F-4D97-AF65-F5344CB8AC3E}">
        <p14:creationId xmlns:p14="http://schemas.microsoft.com/office/powerpoint/2010/main" val="2795852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flipH="1">
            <a:off x="4818534" y="2340853"/>
            <a:ext cx="4288221" cy="2158342"/>
          </a:xfrm>
          <a:prstGeom prst="rect">
            <a:avLst/>
          </a:prstGeom>
        </p:spPr>
      </p:pic>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Survivor Voices</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8" name="Rounded Rectangle 7"/>
          <p:cNvSpPr/>
          <p:nvPr/>
        </p:nvSpPr>
        <p:spPr>
          <a:xfrm>
            <a:off x="4368053" y="4419600"/>
            <a:ext cx="4025002" cy="2115802"/>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600" y="2206069"/>
            <a:ext cx="4048337" cy="4154984"/>
          </a:xfrm>
          <a:prstGeom prst="rect">
            <a:avLst/>
          </a:prstGeom>
          <a:noFill/>
        </p:spPr>
        <p:txBody>
          <a:bodyPr wrap="square" rtlCol="0">
            <a:spAutoFit/>
          </a:bodyPr>
          <a:lstStyle/>
          <a:p>
            <a:r>
              <a:rPr lang="en-US" sz="2400" b="1" dirty="0" smtClean="0">
                <a:solidFill>
                  <a:srgbClr val="222426"/>
                </a:solidFill>
                <a:latin typeface="Frutiger LT Std 55 Roman" panose="020B0602020204020204" pitchFamily="34" charset="0"/>
                <a:cs typeface="Trebuchet MS"/>
              </a:rPr>
              <a:t>Survivor Quotes</a:t>
            </a:r>
            <a:br>
              <a:rPr lang="en-US" sz="2400" b="1" dirty="0" smtClean="0">
                <a:solidFill>
                  <a:srgbClr val="222426"/>
                </a:solidFill>
                <a:latin typeface="Frutiger LT Std 55 Roman" panose="020B0602020204020204" pitchFamily="34" charset="0"/>
                <a:cs typeface="Trebuchet MS"/>
              </a:rPr>
            </a:br>
            <a:endParaRPr lang="en-US" sz="2400" b="1" dirty="0" smtClean="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Gender Justice:</a:t>
            </a:r>
          </a:p>
          <a:p>
            <a:endParaRPr lang="en-US" dirty="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7. Given that one of the root causes of DV is rigid gender roles, what changes in your community would enhance the feeling of being accepted for who you are? We encourage survivors of all genders to respond, including people who identify as gender fluid, trans, Two Spirit, and </a:t>
            </a:r>
            <a:r>
              <a:rPr lang="en-US" dirty="0" err="1">
                <a:solidFill>
                  <a:srgbClr val="222426"/>
                </a:solidFill>
                <a:latin typeface="Frutiger LT Std 55 Roman" panose="020B0602020204020204" pitchFamily="34" charset="0"/>
                <a:cs typeface="Trebuchet MS"/>
              </a:rPr>
              <a:t>nonbinary</a:t>
            </a:r>
            <a:r>
              <a:rPr lang="en-US" dirty="0">
                <a:solidFill>
                  <a:srgbClr val="222426"/>
                </a:solidFill>
                <a:latin typeface="Frutiger LT Std 55 Roman" panose="020B0602020204020204" pitchFamily="34" charset="0"/>
                <a:cs typeface="Trebuchet MS"/>
              </a:rPr>
              <a:t>.</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4602961" y="4581128"/>
            <a:ext cx="4038600" cy="2031325"/>
          </a:xfrm>
          <a:prstGeom prst="rect">
            <a:avLst/>
          </a:prstGeom>
          <a:noFill/>
        </p:spPr>
        <p:txBody>
          <a:bodyPr wrap="square" rtlCol="0">
            <a:spAutoFit/>
          </a:bodyPr>
          <a:lstStyle/>
          <a:p>
            <a:r>
              <a:rPr lang="en-US" dirty="0" smtClean="0"/>
              <a:t>“Male </a:t>
            </a:r>
            <a:r>
              <a:rPr lang="en-US" dirty="0"/>
              <a:t>domestic violence survivors need to be acknowledged and validated by their experience of abuse. Community wide domestic violence education and awareness needs to become the norm</a:t>
            </a:r>
            <a:r>
              <a:rPr lang="en-US" dirty="0" smtClean="0"/>
              <a:t>.”</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436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8685572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a:off x="26971" y="5410200"/>
            <a:ext cx="3199543" cy="1610390"/>
          </a:xfrm>
          <a:prstGeom prst="rect">
            <a:avLst/>
          </a:prstGeom>
        </p:spPr>
      </p:pic>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Survivor Voices</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436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8" name="Rounded Rectangle 7"/>
          <p:cNvSpPr/>
          <p:nvPr/>
        </p:nvSpPr>
        <p:spPr>
          <a:xfrm>
            <a:off x="4256307" y="2305721"/>
            <a:ext cx="4136748" cy="1885280"/>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601" y="2206069"/>
            <a:ext cx="3667800" cy="3600986"/>
          </a:xfrm>
          <a:prstGeom prst="rect">
            <a:avLst/>
          </a:prstGeom>
          <a:noFill/>
        </p:spPr>
        <p:txBody>
          <a:bodyPr wrap="square" rtlCol="0">
            <a:spAutoFit/>
          </a:bodyPr>
          <a:lstStyle/>
          <a:p>
            <a:r>
              <a:rPr lang="en-US" sz="2400" b="1" dirty="0" smtClean="0">
                <a:solidFill>
                  <a:srgbClr val="222426"/>
                </a:solidFill>
                <a:latin typeface="Frutiger LT Std 55 Roman" panose="020B0602020204020204" pitchFamily="34" charset="0"/>
                <a:cs typeface="Trebuchet MS"/>
              </a:rPr>
              <a:t>Survivor Quotes</a:t>
            </a:r>
            <a:br>
              <a:rPr lang="en-US" sz="2400" b="1" dirty="0" smtClean="0">
                <a:solidFill>
                  <a:srgbClr val="222426"/>
                </a:solidFill>
                <a:latin typeface="Frutiger LT Std 55 Roman" panose="020B0602020204020204" pitchFamily="34" charset="0"/>
                <a:cs typeface="Trebuchet MS"/>
              </a:rPr>
            </a:br>
            <a:endParaRPr lang="en-US" sz="2400" b="1" dirty="0" smtClean="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Embracing Sexual Orientation:</a:t>
            </a:r>
          </a:p>
          <a:p>
            <a:endParaRPr lang="en-US" dirty="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8. How can schools, workplaces religious institutions, etc. create welcoming environments for lesbian, gay, bisexual, pansexual, and asexual survivors, and how would this work to prevent abusive tactics? </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4384935" y="2354923"/>
            <a:ext cx="4038600" cy="2031325"/>
          </a:xfrm>
          <a:prstGeom prst="rect">
            <a:avLst/>
          </a:prstGeom>
          <a:noFill/>
        </p:spPr>
        <p:txBody>
          <a:bodyPr wrap="square" rtlCol="0">
            <a:spAutoFit/>
          </a:bodyPr>
          <a:lstStyle/>
          <a:p>
            <a:r>
              <a:rPr lang="en-US" dirty="0" smtClean="0"/>
              <a:t>“</a:t>
            </a:r>
            <a:r>
              <a:rPr lang="en-US" dirty="0"/>
              <a:t>Say out loud you are here for us. Say out loud that you welcome us. Say out loud that you need to do more training. Say out loud that you do not tolerate discrimination. Maybe others will be inspired by your bravery</a:t>
            </a:r>
            <a:r>
              <a:rPr lang="en-US" dirty="0" smtClean="0"/>
              <a:t>.”</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1" name="Rounded Rectangle 10"/>
          <p:cNvSpPr/>
          <p:nvPr/>
        </p:nvSpPr>
        <p:spPr>
          <a:xfrm>
            <a:off x="4256307" y="4304980"/>
            <a:ext cx="4136749" cy="2210439"/>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00906" y="4386248"/>
            <a:ext cx="3992149" cy="2031325"/>
          </a:xfrm>
          <a:prstGeom prst="rect">
            <a:avLst/>
          </a:prstGeom>
        </p:spPr>
        <p:txBody>
          <a:bodyPr wrap="square">
            <a:spAutoFit/>
          </a:bodyPr>
          <a:lstStyle/>
          <a:p>
            <a:r>
              <a:rPr lang="en-US" dirty="0" smtClean="0"/>
              <a:t>“The </a:t>
            </a:r>
            <a:r>
              <a:rPr lang="en-US" dirty="0"/>
              <a:t>number one thing is to not assume </a:t>
            </a:r>
            <a:r>
              <a:rPr lang="en-US" dirty="0" smtClean="0"/>
              <a:t>one’s </a:t>
            </a:r>
            <a:r>
              <a:rPr lang="en-US" dirty="0"/>
              <a:t>sexual orientation. Sexual orientation is a spectrum and most of us are not 100% gay or straight. Always speak as an ally; meaning no derogatory jokes, phrases, or words</a:t>
            </a:r>
            <a:r>
              <a:rPr lang="en-US" dirty="0" smtClean="0"/>
              <a:t>.”</a:t>
            </a:r>
            <a:endParaRPr lang="en-US" dirty="0"/>
          </a:p>
        </p:txBody>
      </p:sp>
    </p:spTree>
    <p:extLst>
      <p:ext uri="{BB962C8B-B14F-4D97-AF65-F5344CB8AC3E}">
        <p14:creationId xmlns:p14="http://schemas.microsoft.com/office/powerpoint/2010/main" val="52464745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flipH="1">
            <a:off x="4818534" y="2340853"/>
            <a:ext cx="4288221" cy="2158342"/>
          </a:xfrm>
          <a:prstGeom prst="rect">
            <a:avLst/>
          </a:prstGeom>
        </p:spPr>
      </p:pic>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Survivor Voices</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8" name="Rounded Rectangle 7"/>
          <p:cNvSpPr/>
          <p:nvPr/>
        </p:nvSpPr>
        <p:spPr>
          <a:xfrm>
            <a:off x="357507" y="4823878"/>
            <a:ext cx="7948293" cy="1475936"/>
          </a:xfrm>
          <a:prstGeom prst="roundRect">
            <a:avLst/>
          </a:prstGeom>
          <a:solidFill>
            <a:schemeClr val="bg1"/>
          </a:solidFill>
          <a:ln>
            <a:solidFill>
              <a:srgbClr val="D5A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3316" y="2292771"/>
            <a:ext cx="4048337" cy="2492990"/>
          </a:xfrm>
          <a:prstGeom prst="rect">
            <a:avLst/>
          </a:prstGeom>
          <a:noFill/>
        </p:spPr>
        <p:txBody>
          <a:bodyPr wrap="square" rtlCol="0">
            <a:spAutoFit/>
          </a:bodyPr>
          <a:lstStyle/>
          <a:p>
            <a:r>
              <a:rPr lang="en-US" sz="2400" b="1" dirty="0" smtClean="0">
                <a:solidFill>
                  <a:srgbClr val="222426"/>
                </a:solidFill>
                <a:latin typeface="Frutiger LT Std 55 Roman" panose="020B0602020204020204" pitchFamily="34" charset="0"/>
                <a:cs typeface="Trebuchet MS"/>
              </a:rPr>
              <a:t>Survivor Quotes</a:t>
            </a:r>
            <a:br>
              <a:rPr lang="en-US" sz="2400" b="1" dirty="0" smtClean="0">
                <a:solidFill>
                  <a:srgbClr val="222426"/>
                </a:solidFill>
                <a:latin typeface="Frutiger LT Std 55 Roman" panose="020B0602020204020204" pitchFamily="34" charset="0"/>
                <a:cs typeface="Trebuchet MS"/>
              </a:rPr>
            </a:br>
            <a:endParaRPr lang="en-US" sz="2400" b="1" dirty="0" smtClean="0">
              <a:solidFill>
                <a:srgbClr val="222426"/>
              </a:solidFill>
              <a:latin typeface="Frutiger LT Std 55 Roman" panose="020B0602020204020204" pitchFamily="34" charset="0"/>
              <a:cs typeface="Trebuchet MS"/>
            </a:endParaRPr>
          </a:p>
          <a:p>
            <a:r>
              <a:rPr lang="en-US" dirty="0">
                <a:solidFill>
                  <a:srgbClr val="222426"/>
                </a:solidFill>
                <a:latin typeface="Frutiger LT Std 55 Roman" panose="020B0602020204020204" pitchFamily="34" charset="0"/>
                <a:cs typeface="Trebuchet MS"/>
              </a:rPr>
              <a:t>Faith-Based Support:</a:t>
            </a:r>
          </a:p>
          <a:p>
            <a:endParaRPr lang="en-US" dirty="0">
              <a:solidFill>
                <a:srgbClr val="222426"/>
              </a:solidFill>
              <a:latin typeface="Frutiger LT Std 55 Roman" panose="020B0602020204020204" pitchFamily="34" charset="0"/>
              <a:cs typeface="Trebuchet MS"/>
            </a:endParaRPr>
          </a:p>
          <a:p>
            <a:r>
              <a:rPr lang="en-US" dirty="0" smtClean="0">
                <a:solidFill>
                  <a:srgbClr val="222426"/>
                </a:solidFill>
                <a:latin typeface="Frutiger LT Std 55 Roman" panose="020B0602020204020204" pitchFamily="34" charset="0"/>
                <a:cs typeface="Trebuchet MS"/>
              </a:rPr>
              <a:t>How </a:t>
            </a:r>
            <a:r>
              <a:rPr lang="en-US" dirty="0">
                <a:solidFill>
                  <a:srgbClr val="222426"/>
                </a:solidFill>
                <a:latin typeface="Frutiger LT Std 55 Roman" panose="020B0602020204020204" pitchFamily="34" charset="0"/>
                <a:cs typeface="Trebuchet MS"/>
              </a:rPr>
              <a:t>can faith-based institutions change the social norms that contribute to domestic violence?</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533400" y="4947305"/>
            <a:ext cx="7772400" cy="1477328"/>
          </a:xfrm>
          <a:prstGeom prst="rect">
            <a:avLst/>
          </a:prstGeom>
          <a:noFill/>
        </p:spPr>
        <p:txBody>
          <a:bodyPr wrap="square" rtlCol="0">
            <a:spAutoFit/>
          </a:bodyPr>
          <a:lstStyle/>
          <a:p>
            <a:r>
              <a:rPr lang="en-US" dirty="0" smtClean="0"/>
              <a:t>“Help </a:t>
            </a:r>
            <a:r>
              <a:rPr lang="en-US" dirty="0"/>
              <a:t>change the common gender narrative. Preach that all sexes are allowed to open up and be sensitive. That expressing our emotions in healthy ways, is extremely important to maintain productive relationships. Teach open communication</a:t>
            </a:r>
            <a:r>
              <a:rPr lang="en-US" dirty="0" smtClean="0"/>
              <a:t>.”</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436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1207089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i="0" u="none" strike="noStrike" cap="none" baseline="0" dirty="0" smtClean="0">
                <a:solidFill>
                  <a:schemeClr val="lt1"/>
                </a:solidFill>
                <a:latin typeface="Frutiger LT Std 55 Roman" panose="020B0602020204020204" pitchFamily="34" charset="0"/>
                <a:ea typeface="Trebuchet MS"/>
                <a:cs typeface="Trebuchet MS"/>
                <a:sym typeface="Trebuchet MS"/>
                <a:rtl val="0"/>
              </a:rPr>
              <a:t>Tools for You</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726" y="2419378"/>
            <a:ext cx="4244163" cy="4244163"/>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3340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4" name="Rectangle 3"/>
          <p:cNvSpPr/>
          <p:nvPr/>
        </p:nvSpPr>
        <p:spPr>
          <a:xfrm>
            <a:off x="5105400" y="2514600"/>
            <a:ext cx="533400" cy="195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2971800"/>
            <a:ext cx="3733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rPr>
              <a:t>Customizable Infographic for Your Organization or Community</a:t>
            </a:r>
            <a:br>
              <a:rPr lang="en-US" dirty="0" smtClean="0">
                <a:solidFill>
                  <a:srgbClr val="222426"/>
                </a:solidFill>
                <a:latin typeface="Frutiger LT Std 55 Roman" panose="020B0602020204020204" pitchFamily="34" charset="0"/>
              </a:rPr>
            </a:br>
            <a:endParaRPr lang="en-US" dirty="0" smtClean="0">
              <a:solidFill>
                <a:srgbClr val="222426"/>
              </a:solidFill>
              <a:latin typeface="Frutiger LT Std 55 Roman" panose="020B0602020204020204" pitchFamily="34" charset="0"/>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rPr>
              <a:t>Adaptable Survey (Word document)</a:t>
            </a:r>
            <a:br>
              <a:rPr lang="en-US" dirty="0" smtClean="0">
                <a:solidFill>
                  <a:srgbClr val="222426"/>
                </a:solidFill>
                <a:latin typeface="Frutiger LT Std 55 Roman" panose="020B0602020204020204" pitchFamily="34" charset="0"/>
              </a:rPr>
            </a:br>
            <a:endParaRPr lang="en-US" dirty="0" smtClean="0">
              <a:solidFill>
                <a:srgbClr val="222426"/>
              </a:solidFill>
              <a:latin typeface="Frutiger LT Std 55 Roman" panose="020B0602020204020204" pitchFamily="34" charset="0"/>
            </a:endParaRPr>
          </a:p>
          <a:p>
            <a:pPr marL="285750" indent="-285750">
              <a:buFont typeface="Arial" panose="020B0604020202020204" pitchFamily="34" charset="0"/>
              <a:buChar char="•"/>
            </a:pPr>
            <a:r>
              <a:rPr lang="en-US" dirty="0" smtClean="0">
                <a:latin typeface="Frutiger LT Std 55 Roman" panose="020B0602020204020204" pitchFamily="34" charset="0"/>
              </a:rPr>
              <a:t>Survivor Quote Templates for Social Media</a:t>
            </a:r>
            <a:br>
              <a:rPr lang="en-US" dirty="0" smtClean="0">
                <a:latin typeface="Frutiger LT Std 55 Roman" panose="020B0602020204020204" pitchFamily="34" charset="0"/>
              </a:rPr>
            </a:br>
            <a:endParaRPr lang="en-US" dirty="0" smtClean="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Sample DVAM Resolution</a:t>
            </a:r>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Tree>
    <p:extLst>
      <p:ext uri="{BB962C8B-B14F-4D97-AF65-F5344CB8AC3E}">
        <p14:creationId xmlns:p14="http://schemas.microsoft.com/office/powerpoint/2010/main" val="328326156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33" t="24917"/>
          <a:stretch/>
        </p:blipFill>
        <p:spPr>
          <a:xfrm>
            <a:off x="0" y="4573809"/>
            <a:ext cx="4288221" cy="2158342"/>
          </a:xfrm>
          <a:prstGeom prst="rect">
            <a:avLst/>
          </a:prstGeom>
        </p:spPr>
      </p:pic>
      <p:sp>
        <p:nvSpPr>
          <p:cNvPr id="132" name="Shape 132"/>
          <p:cNvSpPr txBox="1">
            <a:spLocks noGrp="1"/>
          </p:cNvSpPr>
          <p:nvPr>
            <p:ph type="title"/>
          </p:nvPr>
        </p:nvSpPr>
        <p:spPr>
          <a:xfrm>
            <a:off x="1193346" y="914400"/>
            <a:ext cx="6571060" cy="70696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3600" b="1" dirty="0" smtClean="0">
                <a:solidFill>
                  <a:schemeClr val="lt1"/>
                </a:solidFill>
                <a:latin typeface="Frutiger LT Std 55 Roman" panose="020B0602020204020204" pitchFamily="34" charset="0"/>
                <a:ea typeface="Trebuchet MS"/>
                <a:cs typeface="Trebuchet MS"/>
                <a:sym typeface="Trebuchet MS"/>
                <a:rtl val="0"/>
              </a:rPr>
              <a:t>Outreach and </a:t>
            </a:r>
            <a:br>
              <a:rPr lang="en-US" sz="3600" b="1" dirty="0" smtClean="0">
                <a:solidFill>
                  <a:schemeClr val="lt1"/>
                </a:solidFill>
                <a:latin typeface="Frutiger LT Std 55 Roman" panose="020B0602020204020204" pitchFamily="34" charset="0"/>
                <a:ea typeface="Trebuchet MS"/>
                <a:cs typeface="Trebuchet MS"/>
                <a:sym typeface="Trebuchet MS"/>
                <a:rtl val="0"/>
              </a:rPr>
            </a:br>
            <a:r>
              <a:rPr lang="en-US" sz="3600" b="1" dirty="0" smtClean="0">
                <a:solidFill>
                  <a:schemeClr val="lt1"/>
                </a:solidFill>
                <a:latin typeface="Frutiger LT Std 55 Roman" panose="020B0602020204020204" pitchFamily="34" charset="0"/>
                <a:ea typeface="Trebuchet MS"/>
                <a:cs typeface="Trebuchet MS"/>
                <a:sym typeface="Trebuchet MS"/>
                <a:rtl val="0"/>
              </a:rPr>
              <a:t>Awareness Building</a:t>
            </a:r>
            <a:endParaRPr lang="en-US" sz="3600" b="1" i="0" u="none" strike="noStrike" cap="none" baseline="0" dirty="0">
              <a:solidFill>
                <a:schemeClr val="lt1"/>
              </a:solidFill>
              <a:latin typeface="Frutiger LT Std 55 Roman" panose="020B0602020204020204" pitchFamily="34" charset="0"/>
              <a:ea typeface="Trebuchet MS"/>
              <a:cs typeface="Trebuchet MS"/>
              <a:sym typeface="Trebuchet MS"/>
              <a:rtl val="0"/>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943600"/>
            <a:ext cx="663853" cy="653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3"/>
          <p:cNvSpPr>
            <a:spLocks noGrp="1"/>
          </p:cNvSpPr>
          <p:nvPr>
            <p:ph type="sldNum" sz="quarter" idx="12"/>
          </p:nvPr>
        </p:nvSpPr>
        <p:spPr>
          <a:xfrm>
            <a:off x="7764406" y="295730"/>
            <a:ext cx="628649" cy="767687"/>
          </a:xfrm>
        </p:spPr>
        <p:txBody>
          <a:bodyPr/>
          <a:lstStyle/>
          <a:p>
            <a:r>
              <a:rPr lang="en-US" dirty="0"/>
              <a:t>2</a:t>
            </a:r>
          </a:p>
        </p:txBody>
      </p:sp>
      <p:sp>
        <p:nvSpPr>
          <p:cNvPr id="13" name="TextBox 12"/>
          <p:cNvSpPr txBox="1"/>
          <p:nvPr/>
        </p:nvSpPr>
        <p:spPr>
          <a:xfrm>
            <a:off x="239884" y="2497972"/>
            <a:ext cx="4048337"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Reaching Survivors through Support Groups</a:t>
            </a:r>
          </a:p>
          <a:p>
            <a:pPr marL="285750" indent="-285750">
              <a:buFont typeface="Arial" panose="020B0604020202020204" pitchFamily="34" charset="0"/>
              <a:buChar char="•"/>
            </a:pPr>
            <a:endParaRPr lang="en-US" b="1" dirty="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a:t>Collecting responses in your community using adaptable survey (sharing with the Partnership, if possible)</a:t>
            </a:r>
          </a:p>
          <a:p>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
        <p:nvSpPr>
          <p:cNvPr id="15" name="TextBox 14"/>
          <p:cNvSpPr txBox="1"/>
          <p:nvPr/>
        </p:nvSpPr>
        <p:spPr>
          <a:xfrm>
            <a:off x="4383358" y="2484834"/>
            <a:ext cx="40386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Using our adaptable infographic, create a display with quotes at a local library, city hall, or county building</a:t>
            </a:r>
          </a:p>
          <a:p>
            <a:pPr marL="285750" indent="-285750">
              <a:buFont typeface="Arial" panose="020B0604020202020204" pitchFamily="34" charset="0"/>
              <a:buChar char="•"/>
            </a:pPr>
            <a:endParaRPr lang="en-US" dirty="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Pitch a story to a local journalist on survey results and emerging themes</a:t>
            </a:r>
          </a:p>
          <a:p>
            <a:pPr marL="285750" indent="-285750">
              <a:buFont typeface="Arial" panose="020B0604020202020204" pitchFamily="34" charset="0"/>
              <a:buChar char="•"/>
            </a:pPr>
            <a:endParaRPr lang="en-US" dirty="0">
              <a:solidFill>
                <a:srgbClr val="222426"/>
              </a:solidFill>
              <a:latin typeface="Frutiger LT Std 55 Roman" panose="020B0602020204020204" pitchFamily="34" charset="0"/>
              <a:cs typeface="Trebuchet MS"/>
            </a:endParaRPr>
          </a:p>
          <a:p>
            <a:pPr marL="285750" indent="-285750">
              <a:buFont typeface="Arial" panose="020B0604020202020204" pitchFamily="34" charset="0"/>
              <a:buChar char="•"/>
            </a:pPr>
            <a:r>
              <a:rPr lang="en-US" dirty="0" smtClean="0">
                <a:solidFill>
                  <a:srgbClr val="222426"/>
                </a:solidFill>
                <a:latin typeface="Frutiger LT Std 55 Roman" panose="020B0602020204020204" pitchFamily="34" charset="0"/>
                <a:cs typeface="Trebuchet MS"/>
              </a:rPr>
              <a:t>Share survey results with policymakers; invite them to visit your organization during DVAM</a:t>
            </a:r>
          </a:p>
          <a:p>
            <a:endParaRPr lang="en-US" b="1" dirty="0">
              <a:solidFill>
                <a:srgbClr val="222426"/>
              </a:solidFill>
              <a:latin typeface="Frutiger LT Std 55 Roman" panose="020B0602020204020204" pitchFamily="34" charset="0"/>
              <a:cs typeface="Trebuchet MS"/>
            </a:endParaRPr>
          </a:p>
          <a:p>
            <a:r>
              <a:rPr lang="en-US" b="1" dirty="0" smtClean="0">
                <a:solidFill>
                  <a:srgbClr val="222426"/>
                </a:solidFill>
                <a:latin typeface="Frutiger LT Std 55 Roman" panose="020B0602020204020204" pitchFamily="34" charset="0"/>
                <a:cs typeface="Trebuchet MS"/>
              </a:rPr>
              <a:t/>
            </a:r>
            <a:br>
              <a:rPr lang="en-US" b="1" dirty="0" smtClean="0">
                <a:solidFill>
                  <a:srgbClr val="222426"/>
                </a:solidFill>
                <a:latin typeface="Frutiger LT Std 55 Roman" panose="020B0602020204020204" pitchFamily="34" charset="0"/>
                <a:cs typeface="Trebuchet MS"/>
              </a:rPr>
            </a:br>
            <a:endParaRPr lang="en-US" dirty="0">
              <a:solidFill>
                <a:srgbClr val="222426"/>
              </a:solidFill>
              <a:latin typeface="Frutiger LT Std 55 Roman" panose="020B0602020204020204" pitchFamily="34" charset="0"/>
              <a:cs typeface="Trebuchet MS"/>
            </a:endParaRPr>
          </a:p>
        </p:txBody>
      </p:sp>
    </p:spTree>
    <p:extLst>
      <p:ext uri="{BB962C8B-B14F-4D97-AF65-F5344CB8AC3E}">
        <p14:creationId xmlns:p14="http://schemas.microsoft.com/office/powerpoint/2010/main" val="1182181106"/>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eral_PPT_Theme">
  <a:themeElements>
    <a:clrScheme name="Custom 2">
      <a:dk1>
        <a:sysClr val="windowText" lastClr="000000"/>
      </a:dk1>
      <a:lt1>
        <a:sysClr val="window" lastClr="FFFFFF"/>
      </a:lt1>
      <a:dk2>
        <a:srgbClr val="63619A"/>
      </a:dk2>
      <a:lt2>
        <a:srgbClr val="EBEBEB"/>
      </a:lt2>
      <a:accent1>
        <a:srgbClr val="BCBEC0"/>
      </a:accent1>
      <a:accent2>
        <a:srgbClr val="A9C398"/>
      </a:accent2>
      <a:accent3>
        <a:srgbClr val="A3A0C8"/>
      </a:accent3>
      <a:accent4>
        <a:srgbClr val="F1C586"/>
      </a:accent4>
      <a:accent5>
        <a:srgbClr val="9B6BF2"/>
      </a:accent5>
      <a:accent6>
        <a:srgbClr val="D53DD0"/>
      </a:accent6>
      <a:hlink>
        <a:srgbClr val="8F8F8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General_PPT_Theme" id="{5353BD9D-31EE-4DA3-99E2-68F695D52923}" vid="{D2447C5D-D411-4198-86AE-CE615195C5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1550</TotalTime>
  <Words>402</Words>
  <Application>Microsoft Office PowerPoint</Application>
  <PresentationFormat>On-screen Show (4:3)</PresentationFormat>
  <Paragraphs>75</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Frutiger LT Std 55 Roman</vt:lpstr>
      <vt:lpstr>Trebuchet MS</vt:lpstr>
      <vt:lpstr>Wingdings 3</vt:lpstr>
      <vt:lpstr>General_PPT_Theme</vt:lpstr>
      <vt:lpstr>Domestic Violence Awareness Month Growing the Seeds of Healing &amp; Justice</vt:lpstr>
      <vt:lpstr>Growing the Seeds of  Healing and Justice</vt:lpstr>
      <vt:lpstr>Inspiration</vt:lpstr>
      <vt:lpstr>Survivor Voices</vt:lpstr>
      <vt:lpstr>Survivor Voices</vt:lpstr>
      <vt:lpstr>Survivor Voices</vt:lpstr>
      <vt:lpstr>Survivor Voices</vt:lpstr>
      <vt:lpstr>Tools for You</vt:lpstr>
      <vt:lpstr>Outreach and  Awareness Building</vt:lpstr>
      <vt:lpstr>Questions</vt:lpstr>
      <vt:lpstr>Contact Me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Peer Network January 22, 2016</dc:title>
  <dc:creator>Miranda Stiers</dc:creator>
  <cp:lastModifiedBy>jessica@partnership.local</cp:lastModifiedBy>
  <cp:revision>141</cp:revision>
  <cp:lastPrinted>2017-06-20T17:13:43Z</cp:lastPrinted>
  <dcterms:created xsi:type="dcterms:W3CDTF">2016-09-20T22:56:07Z</dcterms:created>
  <dcterms:modified xsi:type="dcterms:W3CDTF">2019-07-18T18:37:21Z</dcterms:modified>
</cp:coreProperties>
</file>