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 id="2147483687" r:id="rId2"/>
    <p:sldMasterId id="2147483705" r:id="rId3"/>
  </p:sldMasterIdLst>
  <p:notesMasterIdLst>
    <p:notesMasterId r:id="rId49"/>
  </p:notesMasterIdLst>
  <p:handoutMasterIdLst>
    <p:handoutMasterId r:id="rId50"/>
  </p:handoutMasterIdLst>
  <p:sldIdLst>
    <p:sldId id="706" r:id="rId4"/>
    <p:sldId id="707" r:id="rId5"/>
    <p:sldId id="708" r:id="rId6"/>
    <p:sldId id="412" r:id="rId7"/>
    <p:sldId id="599" r:id="rId8"/>
    <p:sldId id="641" r:id="rId9"/>
    <p:sldId id="644" r:id="rId10"/>
    <p:sldId id="651" r:id="rId11"/>
    <p:sldId id="645" r:id="rId12"/>
    <p:sldId id="646" r:id="rId13"/>
    <p:sldId id="647" r:id="rId14"/>
    <p:sldId id="586" r:id="rId15"/>
    <p:sldId id="650" r:id="rId16"/>
    <p:sldId id="709" r:id="rId17"/>
    <p:sldId id="710" r:id="rId18"/>
    <p:sldId id="711" r:id="rId19"/>
    <p:sldId id="712" r:id="rId20"/>
    <p:sldId id="713" r:id="rId21"/>
    <p:sldId id="714" r:id="rId22"/>
    <p:sldId id="715" r:id="rId23"/>
    <p:sldId id="716" r:id="rId24"/>
    <p:sldId id="717" r:id="rId25"/>
    <p:sldId id="718" r:id="rId26"/>
    <p:sldId id="719" r:id="rId27"/>
    <p:sldId id="720" r:id="rId28"/>
    <p:sldId id="721" r:id="rId29"/>
    <p:sldId id="722" r:id="rId30"/>
    <p:sldId id="723" r:id="rId31"/>
    <p:sldId id="724" r:id="rId32"/>
    <p:sldId id="725" r:id="rId33"/>
    <p:sldId id="726" r:id="rId34"/>
    <p:sldId id="727" r:id="rId35"/>
    <p:sldId id="728" r:id="rId36"/>
    <p:sldId id="729" r:id="rId37"/>
    <p:sldId id="730" r:id="rId38"/>
    <p:sldId id="731" r:id="rId39"/>
    <p:sldId id="732" r:id="rId40"/>
    <p:sldId id="733" r:id="rId41"/>
    <p:sldId id="734" r:id="rId42"/>
    <p:sldId id="735" r:id="rId43"/>
    <p:sldId id="736" r:id="rId44"/>
    <p:sldId id="737" r:id="rId45"/>
    <p:sldId id="738" r:id="rId46"/>
    <p:sldId id="739" r:id="rId47"/>
    <p:sldId id="740"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CC4A"/>
    <a:srgbClr val="D5A40D"/>
    <a:srgbClr val="A815A3"/>
    <a:srgbClr val="EBEBEB"/>
    <a:srgbClr val="82729E"/>
    <a:srgbClr val="5F5E98"/>
    <a:srgbClr val="009ABF"/>
    <a:srgbClr val="B68C4F"/>
    <a:srgbClr val="46487E"/>
    <a:srgbClr val="BCBE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50832" autoAdjust="0"/>
  </p:normalViewPr>
  <p:slideViewPr>
    <p:cSldViewPr snapToGrid="0">
      <p:cViewPr varScale="1">
        <p:scale>
          <a:sx n="54" d="100"/>
          <a:sy n="54" d="100"/>
        </p:scale>
        <p:origin x="2816" y="20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F81FA1-AE42-4B86-B078-09FE40A86596}" type="datetimeFigureOut">
              <a:rPr lang="en-US" smtClean="0"/>
              <a:t>1/15/25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D55FB40-5B1B-4CB4-87E4-DA5E4ACE5C55}" type="slidenum">
              <a:rPr lang="en-US" smtClean="0"/>
              <a:t>‹#›</a:t>
            </a:fld>
            <a:endParaRPr lang="en-US"/>
          </a:p>
        </p:txBody>
      </p:sp>
    </p:spTree>
    <p:extLst>
      <p:ext uri="{BB962C8B-B14F-4D97-AF65-F5344CB8AC3E}">
        <p14:creationId xmlns:p14="http://schemas.microsoft.com/office/powerpoint/2010/main" val="132940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AFE950-99F6-4B18-A156-042295043380}" type="datetimeFigureOut">
              <a:rPr lang="en-US" smtClean="0"/>
              <a:pPr/>
              <a:t>1/15/25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DE9BC-1F73-4EDD-AE14-9A3BFA5B433E}" type="slidenum">
              <a:rPr lang="en-US" smtClean="0"/>
              <a:pPr/>
              <a:t>‹#›</a:t>
            </a:fld>
            <a:endParaRPr lang="en-US"/>
          </a:p>
        </p:txBody>
      </p:sp>
    </p:spTree>
    <p:extLst>
      <p:ext uri="{BB962C8B-B14F-4D97-AF65-F5344CB8AC3E}">
        <p14:creationId xmlns:p14="http://schemas.microsoft.com/office/powerpoint/2010/main" val="2759828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d02.senate.ca.gov/news/senate-leader-mcguires-historic-legislation-help-solve-californias-tribal-housing-crisi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nlihc.org/resource/california-partners-release-new-study-tribal-housing-needs-and-opportunitie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anfernandosun.com/2024/09/25/homelessness-funding-and-transparency-accountability-act-signed-into-law/"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DE9BC-1F73-4EDD-AE14-9A3BFA5B4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925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Tribal communities have been excluded from benefitting from state-administered housing programs – this will help address accumulated disparities in tribal communities’ access to safe, affordable housing</a:t>
            </a:r>
          </a:p>
          <a:p>
            <a:endParaRPr lang="en-US" dirty="0"/>
          </a:p>
          <a:p>
            <a:r>
              <a:rPr lang="en-US" dirty="0"/>
              <a:t>Will live in the Department of Housing and Community Development</a:t>
            </a:r>
          </a:p>
          <a:p>
            <a:endParaRPr lang="en-US" dirty="0">
              <a:ea typeface="Calibri"/>
              <a:cs typeface="Calibri"/>
            </a:endParaRPr>
          </a:p>
          <a:p>
            <a:r>
              <a:rPr lang="en-US">
                <a:ea typeface="Calibri"/>
                <a:cs typeface="Calibri"/>
              </a:rPr>
              <a:t>From McGuire's press release - </a:t>
            </a:r>
            <a:r>
              <a:rPr lang="en-US" dirty="0">
                <a:hlinkClick r:id="rId3"/>
              </a:rPr>
              <a:t>https://sd02.senate.ca.gov/news/senate-leader-mcguires-historic-legislation-help-solve-californias-tribal-housing-crisis</a:t>
            </a:r>
            <a:r>
              <a:rPr lang="en-US" dirty="0"/>
              <a:t> </a:t>
            </a:r>
            <a:endParaRPr lang="en-US" dirty="0">
              <a:ea typeface="Calibri"/>
              <a:cs typeface="Calibri"/>
            </a:endParaRPr>
          </a:p>
          <a:p>
            <a:endParaRPr lang="en-US" dirty="0">
              <a:ea typeface="Calibri"/>
              <a:cs typeface="Calibri"/>
            </a:endParaRPr>
          </a:p>
          <a:p>
            <a:r>
              <a:rPr lang="en-US">
                <a:ea typeface="Calibri"/>
                <a:cs typeface="Calibri"/>
              </a:rPr>
              <a:t>"</a:t>
            </a:r>
            <a:r>
              <a:rPr lang="en-US" b="1"/>
              <a:t>The program will also provide technical assistance to help tribal governments navigate the complex web of regulations that often hinder tribal housing projects</a:t>
            </a:r>
            <a:r>
              <a:rPr lang="en-US"/>
              <a:t>.</a:t>
            </a:r>
            <a:br>
              <a:rPr lang="en-US" dirty="0">
                <a:cs typeface="+mn-lt"/>
              </a:rPr>
            </a:br>
            <a:r>
              <a:rPr lang="en-US" dirty="0"/>
              <a:t> </a:t>
            </a:r>
            <a:endParaRPr lang="en-US" dirty="0">
              <a:ea typeface="Calibri"/>
              <a:cs typeface="Calibri"/>
            </a:endParaRPr>
          </a:p>
          <a:p>
            <a:r>
              <a:rPr lang="en-US" dirty="0"/>
              <a:t>Native American communities continue to face some of the most severe housing shortages in the state. Homelessness among Indigenous Californians is up to double that of the general population. </a:t>
            </a:r>
            <a:r>
              <a:rPr lang="en-US" b="1" dirty="0"/>
              <a:t>One-third of Tribal residents live below the federal poverty line, more than twice that of the rest of California’s population</a:t>
            </a:r>
            <a:r>
              <a:rPr lang="en-US" dirty="0"/>
              <a:t>. Approximately 9 percent of Tribes in California have homes that lack complete plumbing, and 7 percent lack complete kitchens, according to U.S. Census data. </a:t>
            </a:r>
            <a:br>
              <a:rPr lang="en-US" dirty="0">
                <a:cs typeface="+mn-lt"/>
              </a:rPr>
            </a:br>
            <a:r>
              <a:rPr lang="en-US" dirty="0"/>
              <a:t> </a:t>
            </a:r>
            <a:endParaRPr lang="en-US" dirty="0">
              <a:ea typeface="Calibri"/>
              <a:cs typeface="Calibri"/>
            </a:endParaRPr>
          </a:p>
          <a:p>
            <a:r>
              <a:rPr lang="en-US" dirty="0"/>
              <a:t>More than a third of Native households live in overcrowded conditions, and nearly two of every five tribal member households are rent-overburdened, further exacerbating the housing affordability crisis, according to a </a:t>
            </a:r>
            <a:r>
              <a:rPr lang="en-US" u="sng" dirty="0">
                <a:hlinkClick r:id="rId4"/>
              </a:rPr>
              <a:t>study</a:t>
            </a:r>
            <a:r>
              <a:rPr lang="en-US" dirty="0"/>
              <a:t> by the Rural Community Assistance Corporation and the California Coalition for Rural Housing. </a:t>
            </a:r>
            <a:br>
              <a:rPr lang="en-US" dirty="0">
                <a:cs typeface="+mn-lt"/>
              </a:rPr>
            </a:br>
            <a:r>
              <a:rPr lang="en-US" dirty="0"/>
              <a:t> </a:t>
            </a:r>
            <a:endParaRPr lang="en-US" dirty="0">
              <a:ea typeface="Calibri"/>
              <a:cs typeface="Calibri"/>
            </a:endParaRPr>
          </a:p>
          <a:p>
            <a:r>
              <a:rPr lang="en-US" dirty="0"/>
              <a:t>Despite the clear need, the overwhelming majority of Tribes in California have been unable to access existing state affordable housing funds. </a:t>
            </a:r>
            <a:r>
              <a:rPr lang="en-US" b="1" dirty="0"/>
              <a:t>Pre-existing funds are often too restrictive for tribes to meet the threshold and compliance requirements, and many of the requirements are mismatched compared to the needs that exist on Tribal land</a:t>
            </a:r>
            <a:r>
              <a:rPr lang="en-US" dirty="0"/>
              <a:t>.</a:t>
            </a:r>
            <a:br>
              <a:rPr lang="en-US" dirty="0">
                <a:cs typeface="+mn-lt"/>
              </a:rPr>
            </a:br>
            <a:r>
              <a:rPr lang="en-US" dirty="0"/>
              <a:t> </a:t>
            </a:r>
            <a:endParaRPr lang="en-US" dirty="0">
              <a:ea typeface="Calibri"/>
              <a:cs typeface="Calibri"/>
            </a:endParaRPr>
          </a:p>
          <a:p>
            <a:r>
              <a:rPr lang="en-US" dirty="0"/>
              <a:t>The Tribal Housing Act will address the severe housing shortage that exists on tribal lands by creating a new and separate housing program for tribal governments, </a:t>
            </a:r>
            <a:r>
              <a:rPr lang="en-US" b="1" dirty="0"/>
              <a:t>taking a similar approach to the Joe Serna Jr. Farmworker Housing Grant Program,</a:t>
            </a:r>
            <a:r>
              <a:rPr lang="en-US" dirty="0"/>
              <a:t> which is a designated fund that exclusively serves the housing needs of farm workers across the Golden State."</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18DE9BC-1F73-4EDD-AE14-9A3BFA5B433E}" type="slidenum">
              <a:rPr lang="en-US" smtClean="0"/>
              <a:pPr/>
              <a:t>10</a:t>
            </a:fld>
            <a:endParaRPr lang="en-US"/>
          </a:p>
        </p:txBody>
      </p:sp>
    </p:spTree>
    <p:extLst>
      <p:ext uri="{BB962C8B-B14F-4D97-AF65-F5344CB8AC3E}">
        <p14:creationId xmlns:p14="http://schemas.microsoft.com/office/powerpoint/2010/main" val="1287926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Family’s total monthly income now will include amounts regularly received from other subsidy programs and private support – will increase the number of families who will be eligible under the “cannot pay more than 80% of their income toward rent” eligibility rule</a:t>
            </a:r>
          </a:p>
          <a:p>
            <a:endParaRPr lang="en-US" dirty="0"/>
          </a:p>
          <a:p>
            <a:r>
              <a:rPr lang="en-US" dirty="0"/>
              <a:t>*These amounts can’t count toward income for purposes of calculating cash aid</a:t>
            </a:r>
          </a:p>
          <a:p>
            <a:endParaRPr lang="en-US" dirty="0"/>
          </a:p>
          <a:p>
            <a:r>
              <a:rPr lang="en-US" dirty="0"/>
              <a:t>Starts 1/1/26</a:t>
            </a:r>
          </a:p>
        </p:txBody>
      </p:sp>
      <p:sp>
        <p:nvSpPr>
          <p:cNvPr id="4" name="Slide Number Placeholder 3"/>
          <p:cNvSpPr>
            <a:spLocks noGrp="1"/>
          </p:cNvSpPr>
          <p:nvPr>
            <p:ph type="sldNum" sz="quarter" idx="5"/>
          </p:nvPr>
        </p:nvSpPr>
        <p:spPr/>
        <p:txBody>
          <a:bodyPr/>
          <a:lstStyle/>
          <a:p>
            <a:fld id="{618DE9BC-1F73-4EDD-AE14-9A3BFA5B433E}" type="slidenum">
              <a:rPr lang="en-US" smtClean="0"/>
              <a:pPr/>
              <a:t>11</a:t>
            </a:fld>
            <a:endParaRPr lang="en-US"/>
          </a:p>
        </p:txBody>
      </p:sp>
    </p:spTree>
    <p:extLst>
      <p:ext uri="{BB962C8B-B14F-4D97-AF65-F5344CB8AC3E}">
        <p14:creationId xmlns:p14="http://schemas.microsoft.com/office/powerpoint/2010/main" val="3526043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DE9BC-1F73-4EDD-AE14-9A3BFA5B433E}" type="slidenum">
              <a:rPr lang="en-US" smtClean="0"/>
              <a:pPr/>
              <a:t>12</a:t>
            </a:fld>
            <a:endParaRPr lang="en-US"/>
          </a:p>
        </p:txBody>
      </p:sp>
    </p:spTree>
    <p:extLst>
      <p:ext uri="{BB962C8B-B14F-4D97-AF65-F5344CB8AC3E}">
        <p14:creationId xmlns:p14="http://schemas.microsoft.com/office/powerpoint/2010/main" val="3281570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DE9BC-1F73-4EDD-AE14-9A3BFA5B433E}" type="slidenum">
              <a:rPr lang="en-US" smtClean="0"/>
              <a:pPr/>
              <a:t>13</a:t>
            </a:fld>
            <a:endParaRPr lang="en-US"/>
          </a:p>
        </p:txBody>
      </p:sp>
    </p:spTree>
    <p:extLst>
      <p:ext uri="{BB962C8B-B14F-4D97-AF65-F5344CB8AC3E}">
        <p14:creationId xmlns:p14="http://schemas.microsoft.com/office/powerpoint/2010/main" val="1540525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a:p>
            <a:pPr defTabSz="966612">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28342-7312-4CA0-A389-6A5F5E04F8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629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a:p>
            <a:pPr defTabSz="966612">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28342-7312-4CA0-A389-6A5F5E04F8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872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a:p>
            <a:pPr defTabSz="966612">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28342-7312-4CA0-A389-6A5F5E04F8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229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A78DB-95FF-47D8-9906-DEEEF9990F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337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A78DB-95FF-47D8-9906-DEEEF9990F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009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A78DB-95FF-47D8-9906-DEEEF9990F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709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u="sng" dirty="0">
                <a:hlinkClick r:id="rId3"/>
              </a:rPr>
              <a:t>https://native-land.ca/</a:t>
            </a:r>
            <a:r>
              <a:rPr lang="en-US" sz="1300" dirty="0"/>
              <a:t> or </a:t>
            </a:r>
            <a:r>
              <a:rPr lang="en-US" b="1" i="0" dirty="0">
                <a:solidFill>
                  <a:srgbClr val="202124"/>
                </a:solidFill>
                <a:effectLst/>
                <a:latin typeface="Roboto" panose="02000000000000000000" pitchFamily="2" charset="0"/>
              </a:rPr>
              <a:t>(907) 312-5085</a:t>
            </a:r>
            <a:endParaRPr lang="en-US" sz="1300" b="1" dirty="0">
              <a:solidFill>
                <a:srgbClr val="8582BC">
                  <a:lumMod val="50000"/>
                </a:srgbClr>
              </a:solidFill>
              <a:latin typeface="Arial" panose="020B0604020202020204" pitchFamily="34" charset="0"/>
              <a:cs typeface="Arial" panose="020B0604020202020204" pitchFamily="34" charset="0"/>
            </a:endParaRPr>
          </a:p>
          <a:p>
            <a:pPr marL="181240" indent="-181240" defTabSz="966612">
              <a:buFont typeface="Arial" panose="020B0604020202020204" pitchFamily="34" charset="0"/>
              <a:buChar char="•"/>
              <a:defRPr/>
            </a:pPr>
            <a:r>
              <a:rPr lang="en-US" sz="1300" dirty="0"/>
              <a:t>Acknowledging the land is an indigenous protocol and the practice establishes a respectful routine and habit of supporting these Nations and prioritizing decolonization. </a:t>
            </a:r>
          </a:p>
          <a:p>
            <a:pPr marL="181240" indent="-181240" defTabSz="966612">
              <a:buFont typeface="Arial" panose="020B0604020202020204" pitchFamily="34" charset="0"/>
              <a:buChar char="•"/>
              <a:defRPr/>
            </a:pPr>
            <a:r>
              <a:rPr lang="en-US" sz="1300" dirty="0"/>
              <a:t>To recognize the land is an expression of gratitude and appreciation to those whose homelands we reside on and a recognition of the original people who have been living and working on this land since the beginning and continue to do so today. </a:t>
            </a:r>
          </a:p>
          <a:p>
            <a:pPr marL="181240" indent="-181240" defTabSz="966612">
              <a:buFont typeface="Arial" panose="020B0604020202020204" pitchFamily="34" charset="0"/>
              <a:buChar char="•"/>
              <a:defRPr/>
            </a:pPr>
            <a:r>
              <a:rPr lang="en-US" sz="1300" dirty="0"/>
              <a:t>It’s imperative that we are really intentional about incorporating the behavior into our “Normal”. The REAL work is in-between these larger activities.</a:t>
            </a:r>
          </a:p>
          <a:p>
            <a:pPr marL="181240" indent="-181240" defTabSz="966612">
              <a:buFont typeface="Arial" panose="020B0604020202020204" pitchFamily="34" charset="0"/>
              <a:buChar char="•"/>
              <a:defRPr/>
            </a:pPr>
            <a:r>
              <a:rPr lang="en-US" dirty="0"/>
              <a:t>This</a:t>
            </a:r>
            <a:r>
              <a:rPr lang="en-US" baseline="0" dirty="0"/>
              <a:t> is not just the work of Native Peoples and we invite each and every person to be mindful and acknowledge the land.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28342-7312-4CA0-A389-6A5F5E04F8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173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A78DB-95FF-47D8-9906-DEEEF9990F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213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A78DB-95FF-47D8-9906-DEEEF9990F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538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A78DB-95FF-47D8-9906-DEEEF9990F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847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302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Madrigal</a:t>
            </a:r>
            <a:r>
              <a:rPr lang="en-US" baseline="0" dirty="0"/>
              <a:t> – late Cahuilla Band of Indians elder and child welfare advocate. He served on his tribe’s council, and generously gave his time to the National Indian Child Welfare Association, Riverside County Tribal Alliance for American Indian Children and Families, and the American Indian Community Foundation.</a:t>
            </a:r>
            <a:endParaRPr lang="en-US" dirty="0"/>
          </a:p>
          <a:p>
            <a:endParaRPr lang="en-US" dirty="0"/>
          </a:p>
          <a:p>
            <a:r>
              <a:rPr lang="en-US" dirty="0"/>
              <a:t>As of October 1, 2023, there were 45,044 youth from birth up to 21 years of age in foster care in</a:t>
            </a:r>
          </a:p>
          <a:p>
            <a:r>
              <a:rPr lang="en-US" dirty="0"/>
              <a:t>California.  (3/30/2024 Assembly Human Services leg</a:t>
            </a:r>
            <a:r>
              <a:rPr lang="en-US" baseline="0" dirty="0"/>
              <a:t> analysis)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630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Sponsored by “Restraining Orders Without Borders”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42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020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23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389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983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a:p>
            <a:pPr defTabSz="966612">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28342-7312-4CA0-A389-6A5F5E04F8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9533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717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9168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6851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59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34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154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3050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690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6573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362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sz="1200" i="1"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18DE9BC-1F73-4EDD-AE14-9A3BFA5B433E}" type="slidenum">
              <a:rPr lang="en-US" smtClean="0"/>
              <a:pPr/>
              <a:t>4</a:t>
            </a:fld>
            <a:endParaRPr lang="en-US"/>
          </a:p>
        </p:txBody>
      </p:sp>
    </p:spTree>
    <p:extLst>
      <p:ext uri="{BB962C8B-B14F-4D97-AF65-F5344CB8AC3E}">
        <p14:creationId xmlns:p14="http://schemas.microsoft.com/office/powerpoint/2010/main" val="3362567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7092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643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Preserves purpose of vacation as distinct from intention of PFL. Also, employees have paid for PFL (that's how it's funded) so should be able to use it as soon as they are eligible.</a:t>
            </a:r>
          </a:p>
          <a:p>
            <a:endParaRPr lang="en-US" dirty="0"/>
          </a:p>
          <a:p>
            <a:r>
              <a:rPr lang="en-US" dirty="0"/>
              <a:t>PFL is part of the State Disability Insurance (SDI) program which is 100% worker funded.</a:t>
            </a:r>
          </a:p>
          <a:p>
            <a:endParaRPr lang="en-US" dirty="0"/>
          </a:p>
          <a:p>
            <a:r>
              <a:rPr lang="en-US" dirty="0"/>
              <a:t>Legal Aid at Work was the source of this bill.</a:t>
            </a:r>
          </a:p>
        </p:txBody>
      </p:sp>
      <p:sp>
        <p:nvSpPr>
          <p:cNvPr id="4" name="Slide Number Placeholder 3"/>
          <p:cNvSpPr>
            <a:spLocks noGrp="1"/>
          </p:cNvSpPr>
          <p:nvPr>
            <p:ph type="sldNum" sz="quarter" idx="10"/>
          </p:nvPr>
        </p:nvSpPr>
        <p:spPr/>
        <p:txBody>
          <a:bodyPr/>
          <a:lstStyle/>
          <a:p>
            <a:fld id="{618DE9BC-1F73-4EDD-AE14-9A3BFA5B433E}" type="slidenum">
              <a:rPr lang="en-US" smtClean="0"/>
              <a:pPr/>
              <a:t>5</a:t>
            </a:fld>
            <a:endParaRPr lang="en-US"/>
          </a:p>
        </p:txBody>
      </p:sp>
    </p:spTree>
    <p:extLst>
      <p:ext uri="{BB962C8B-B14F-4D97-AF65-F5344CB8AC3E}">
        <p14:creationId xmlns:p14="http://schemas.microsoft.com/office/powerpoint/2010/main" val="3405549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Applies to employers with 25+ employees</a:t>
            </a:r>
          </a:p>
          <a:p>
            <a:endParaRPr lang="en-US" dirty="0"/>
          </a:p>
          <a:p>
            <a:r>
              <a:rPr lang="en-US" dirty="0"/>
              <a:t>Changes “crime or abuse”  to “qualifying act of violence” = domestic violence, sexual assault, stalking, or “an act, conduct, or pattern of conduct in which an individual causes bodily injury or death to another individual, in which an individual exhibits, draws, brandishes, or uses a firearm, or other dangerous weapon, with respect to another individual, or in which an individual uses, or makes a reasonably perceived or actual threat to use, force against another individual to cause physical injury or death.</a:t>
            </a:r>
          </a:p>
          <a:p>
            <a:endParaRPr lang="en-US" dirty="0"/>
          </a:p>
          <a:p>
            <a:r>
              <a:rPr lang="en-US" dirty="0"/>
              <a:t>Updates family member definition = child, parent, grandparent, grandchild, sibling, spouse, domestic partner or “designated person” which is “any individual not related by blood whose association with the employee is the equivalent of a family relationship”</a:t>
            </a:r>
          </a:p>
          <a:p>
            <a:endParaRPr lang="en-US" dirty="0"/>
          </a:p>
          <a:p>
            <a:r>
              <a:rPr lang="en-US" dirty="0"/>
              <a:t>Can use sick time</a:t>
            </a:r>
          </a:p>
          <a:p>
            <a:endParaRPr lang="en-US" dirty="0"/>
          </a:p>
          <a:p>
            <a:r>
              <a:rPr lang="en-US" dirty="0"/>
              <a:t>Employer can limit leave to 12 weeks total – sometimes 5 or 10 – see page 5</a:t>
            </a:r>
          </a:p>
          <a:p>
            <a:endParaRPr lang="en-US" dirty="0"/>
          </a:p>
          <a:p>
            <a:r>
              <a:rPr lang="en-US" dirty="0"/>
              <a:t>Legal Aid at Work, Californians for Safety and Justice, Crime Survivors for Safety and Justice</a:t>
            </a:r>
          </a:p>
        </p:txBody>
      </p:sp>
      <p:sp>
        <p:nvSpPr>
          <p:cNvPr id="4" name="Slide Number Placeholder 3"/>
          <p:cNvSpPr>
            <a:spLocks noGrp="1"/>
          </p:cNvSpPr>
          <p:nvPr>
            <p:ph type="sldNum" sz="quarter" idx="5"/>
          </p:nvPr>
        </p:nvSpPr>
        <p:spPr/>
        <p:txBody>
          <a:bodyPr/>
          <a:lstStyle/>
          <a:p>
            <a:fld id="{618DE9BC-1F73-4EDD-AE14-9A3BFA5B433E}" type="slidenum">
              <a:rPr lang="en-US" smtClean="0"/>
              <a:pPr/>
              <a:t>6</a:t>
            </a:fld>
            <a:endParaRPr lang="en-US"/>
          </a:p>
        </p:txBody>
      </p:sp>
    </p:spTree>
    <p:extLst>
      <p:ext uri="{BB962C8B-B14F-4D97-AF65-F5344CB8AC3E}">
        <p14:creationId xmlns:p14="http://schemas.microsoft.com/office/powerpoint/2010/main" val="3856794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employee has to wait to apply for benefits until they suffer a loss of wages. Then app is processed and when properly completed, EDD will pay benefits within 14 days. Delays common because of app errors or issues with doctor’s certification.</a:t>
            </a:r>
          </a:p>
          <a:p>
            <a:endParaRPr lang="en-US" dirty="0">
              <a:ea typeface="Calibri"/>
              <a:cs typeface="Calibri"/>
            </a:endParaRPr>
          </a:p>
          <a:p>
            <a:r>
              <a:rPr lang="en-US" dirty="0">
                <a:ea typeface="Calibri"/>
                <a:cs typeface="Calibri"/>
              </a:rPr>
              <a:t>This bill gets the bureaucracy out of the way earlier...</a:t>
            </a:r>
          </a:p>
        </p:txBody>
      </p:sp>
      <p:sp>
        <p:nvSpPr>
          <p:cNvPr id="4" name="Slide Number Placeholder 3"/>
          <p:cNvSpPr>
            <a:spLocks noGrp="1"/>
          </p:cNvSpPr>
          <p:nvPr>
            <p:ph type="sldNum" sz="quarter" idx="5"/>
          </p:nvPr>
        </p:nvSpPr>
        <p:spPr/>
        <p:txBody>
          <a:bodyPr/>
          <a:lstStyle/>
          <a:p>
            <a:fld id="{618DE9BC-1F73-4EDD-AE14-9A3BFA5B433E}" type="slidenum">
              <a:rPr lang="en-US" smtClean="0"/>
              <a:pPr/>
              <a:t>7</a:t>
            </a:fld>
            <a:endParaRPr lang="en-US"/>
          </a:p>
        </p:txBody>
      </p:sp>
    </p:spTree>
    <p:extLst>
      <p:ext uri="{BB962C8B-B14F-4D97-AF65-F5344CB8AC3E}">
        <p14:creationId xmlns:p14="http://schemas.microsoft.com/office/powerpoint/2010/main" val="3949373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coordination includes:</a:t>
            </a:r>
          </a:p>
          <a:p>
            <a:endParaRPr lang="en-US" dirty="0"/>
          </a:p>
          <a:p>
            <a:r>
              <a:rPr lang="en-US" dirty="0"/>
              <a:t>State </a:t>
            </a:r>
            <a:r>
              <a:rPr lang="en-US" dirty="0" err="1"/>
              <a:t>grps</a:t>
            </a:r>
            <a:r>
              <a:rPr lang="en-US" dirty="0"/>
              <a:t> provide council with updated funding opportunity information</a:t>
            </a:r>
          </a:p>
          <a:p>
            <a:r>
              <a:rPr lang="en-US" dirty="0"/>
              <a:t>Collect fiscal and outcome data from state agencies and make publicly available</a:t>
            </a:r>
          </a:p>
          <a:p>
            <a:endParaRPr lang="en-US" dirty="0"/>
          </a:p>
          <a:p>
            <a:r>
              <a:rPr lang="en-US" dirty="0"/>
              <a:t>Council’s purpose – oversee implementation of Housing First in CA:</a:t>
            </a:r>
          </a:p>
          <a:p>
            <a:r>
              <a:rPr lang="en-US" dirty="0"/>
              <a:t>- Create partnership among state agencies and departments</a:t>
            </a:r>
          </a:p>
          <a:p>
            <a:r>
              <a:rPr lang="en-US" dirty="0"/>
              <a:t>- Promote systems integration for efficiency and effectiveness</a:t>
            </a:r>
          </a:p>
          <a:p>
            <a:r>
              <a:rPr lang="en-US" dirty="0"/>
              <a:t>- Coordinate existing funding and competitive apps for funding</a:t>
            </a:r>
          </a:p>
          <a:p>
            <a:endParaRPr lang="en-US" dirty="0">
              <a:ea typeface="Calibri"/>
              <a:cs typeface="Calibri"/>
            </a:endParaRPr>
          </a:p>
          <a:p>
            <a:r>
              <a:rPr lang="en-US">
                <a:ea typeface="Calibri"/>
                <a:cs typeface="Calibri"/>
              </a:rPr>
              <a:t>From the San Fernando Sun - </a:t>
            </a:r>
            <a:r>
              <a:rPr lang="en-US" dirty="0">
                <a:hlinkClick r:id="rId3"/>
              </a:rPr>
              <a:t>https://sanfernandosun.com/2024/09/25/homelessness-funding-and-transparency-accountability-act-signed-into-law/</a:t>
            </a:r>
            <a:endParaRPr lang="en-US" dirty="0"/>
          </a:p>
          <a:p>
            <a:endParaRPr lang="en-US" dirty="0">
              <a:ea typeface="Calibri"/>
              <a:cs typeface="Calibri"/>
            </a:endParaRPr>
          </a:p>
          <a:p>
            <a:r>
              <a:rPr lang="en-US">
                <a:ea typeface="Calibri"/>
                <a:cs typeface="Calibri"/>
              </a:rPr>
              <a:t>"</a:t>
            </a:r>
            <a:r>
              <a:rPr lang="en-US" b="1"/>
              <a:t>The 2024 Auditor’s Report on Homelessness in California found that the state lacks information on its homeless programs’ costs and outcomes</a:t>
            </a:r>
            <a:r>
              <a:rPr lang="en-US"/>
              <a:t>. It concluded that cities’ lack of established mechanisms to track and report spending “limits the transparency and accountability of the cities’ uses of funding to address homelessness.”</a:t>
            </a:r>
            <a:endParaRPr lang="en-US" dirty="0">
              <a:ea typeface="Calibri"/>
              <a:cs typeface="Calibri"/>
            </a:endParaRPr>
          </a:p>
          <a:p>
            <a:r>
              <a:rPr lang="en-US"/>
              <a:t>Under existing law, the California Interagency Council on Homelessness (Cal ICH) collects data regarding its efforts to prevent and end homelessness but is not required to report that data publicly. </a:t>
            </a:r>
          </a:p>
          <a:p>
            <a:r>
              <a:rPr lang="en-US" b="1" dirty="0"/>
              <a:t>AB 799 requires Cal ICH to implement more robust reporting requirements for fiscal and outcome data of state homelessness programs – tracking not only where the money is being spent, but also how effective the programs are in using that funding</a:t>
            </a:r>
            <a:r>
              <a:rPr lang="en-US" dirty="0"/>
              <a:t>. </a:t>
            </a:r>
            <a:endParaRPr lang="en-US" dirty="0">
              <a:ea typeface="Calibri"/>
              <a:cs typeface="Calibri"/>
            </a:endParaRPr>
          </a:p>
          <a:p>
            <a:r>
              <a:rPr lang="en-US"/>
              <a:t>“By requiring stringent data tracking and reporting, the state will acquire a clearer picture of the effectiveness of the programs receiving funding to refine state strategies to reduce homelessness,” said Rivas. </a:t>
            </a:r>
          </a:p>
          <a:p>
            <a:r>
              <a:rPr lang="en-US"/>
              <a:t>She noted that Los Angeles has reported a reduction in homelessness for the first time – a “result of years of our work on making sure that the funding is going to effective programs that are actually reducing homelessness.” </a:t>
            </a:r>
          </a:p>
          <a:p>
            <a:r>
              <a:rPr lang="en-US" b="1" dirty="0"/>
              <a:t>The bill also requires that the information collected be reported publicly and adds tribal representation to the Council</a:t>
            </a:r>
            <a:r>
              <a:rPr lang="en-US" dirty="0"/>
              <a:t>."</a:t>
            </a:r>
            <a:endParaRPr lang="en-US" dirty="0">
              <a:ea typeface="Calibri"/>
              <a:cs typeface="Calibri"/>
            </a:endParaRPr>
          </a:p>
          <a:p>
            <a:br>
              <a:rPr lang="en-US" dirty="0"/>
            </a:br>
            <a:endParaRPr lang="en-US" dirty="0"/>
          </a:p>
        </p:txBody>
      </p:sp>
      <p:sp>
        <p:nvSpPr>
          <p:cNvPr id="4" name="Slide Number Placeholder 3"/>
          <p:cNvSpPr>
            <a:spLocks noGrp="1"/>
          </p:cNvSpPr>
          <p:nvPr>
            <p:ph type="sldNum" sz="quarter" idx="10"/>
          </p:nvPr>
        </p:nvSpPr>
        <p:spPr/>
        <p:txBody>
          <a:bodyPr/>
          <a:lstStyle/>
          <a:p>
            <a:fld id="{618DE9BC-1F73-4EDD-AE14-9A3BFA5B433E}" type="slidenum">
              <a:rPr lang="en-US" smtClean="0"/>
              <a:pPr/>
              <a:t>8</a:t>
            </a:fld>
            <a:endParaRPr lang="en-US"/>
          </a:p>
        </p:txBody>
      </p:sp>
    </p:spTree>
    <p:extLst>
      <p:ext uri="{BB962C8B-B14F-4D97-AF65-F5344CB8AC3E}">
        <p14:creationId xmlns:p14="http://schemas.microsoft.com/office/powerpoint/2010/main" val="286627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Tenant’s (=victim or their immediate family member or household member is a victim) lock change written request – landlord must change no later than 24 hours after receipt at landlord’s expense (or reimburse the tenant if they paid)</a:t>
            </a:r>
          </a:p>
          <a:p>
            <a:endParaRPr lang="en-US" dirty="0"/>
          </a:p>
          <a:p>
            <a:r>
              <a:rPr lang="en-US" dirty="0"/>
              <a:t>Must include documentation – used to just be police report or court order, now mirrors other laws to include documentation from qualified third parties (DV, SA, HT, victim of violent crime advocate) or any other forms of documentation that reasonably verifies the violence re: violence against tenant, household member, or immediate family member</a:t>
            </a:r>
          </a:p>
          <a:p>
            <a:endParaRPr lang="en-US" dirty="0">
              <a:ea typeface="Calibri"/>
              <a:cs typeface="Calibri"/>
            </a:endParaRPr>
          </a:p>
          <a:p>
            <a:r>
              <a:rPr lang="en-US" dirty="0">
                <a:ea typeface="Calibri"/>
                <a:cs typeface="Calibri"/>
              </a:rPr>
              <a:t>Adverse action prohibited if prospective tenant previously requested lock changes under this law or because they are a survivor (or prospective tenant's immediate family member or household member is a survivor)</a:t>
            </a:r>
          </a:p>
          <a:p>
            <a:endParaRPr lang="en-US" dirty="0"/>
          </a:p>
          <a:p>
            <a:r>
              <a:rPr lang="en-US" dirty="0"/>
              <a:t>California for Safety and Justice</a:t>
            </a:r>
          </a:p>
          <a:p>
            <a:r>
              <a:rPr lang="en-US" dirty="0"/>
              <a:t>Crime Survivors for Safety and Justice</a:t>
            </a:r>
          </a:p>
          <a:p>
            <a:r>
              <a:rPr lang="en-US" dirty="0"/>
              <a:t>FVAP</a:t>
            </a:r>
          </a:p>
          <a:p>
            <a:r>
              <a:rPr lang="en-US" dirty="0"/>
              <a:t>NCYL</a:t>
            </a:r>
          </a:p>
        </p:txBody>
      </p:sp>
      <p:sp>
        <p:nvSpPr>
          <p:cNvPr id="4" name="Slide Number Placeholder 3"/>
          <p:cNvSpPr>
            <a:spLocks noGrp="1"/>
          </p:cNvSpPr>
          <p:nvPr>
            <p:ph type="sldNum" sz="quarter" idx="5"/>
          </p:nvPr>
        </p:nvSpPr>
        <p:spPr/>
        <p:txBody>
          <a:bodyPr/>
          <a:lstStyle/>
          <a:p>
            <a:fld id="{618DE9BC-1F73-4EDD-AE14-9A3BFA5B433E}" type="slidenum">
              <a:rPr lang="en-US" smtClean="0"/>
              <a:pPr/>
              <a:t>9</a:t>
            </a:fld>
            <a:endParaRPr lang="en-US"/>
          </a:p>
        </p:txBody>
      </p:sp>
    </p:spTree>
    <p:extLst>
      <p:ext uri="{BB962C8B-B14F-4D97-AF65-F5344CB8AC3E}">
        <p14:creationId xmlns:p14="http://schemas.microsoft.com/office/powerpoint/2010/main" val="1099904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B413EB47-8156-41BF-A215-1F7477772A34}" type="datetime1">
              <a:rPr lang="en-US" smtClean="0"/>
              <a:pPr/>
              <a:t>1/15/25</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0462903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A76292-276E-4284-A5FB-45580C3B403C}" type="datetime1">
              <a:rPr lang="en-US" smtClean="0"/>
              <a:pPr/>
              <a:t>1/15/25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724664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F6A0-5D39-428D-884F-5E6EBCE34AB1}" type="datetime1">
              <a:rPr lang="en-US" smtClean="0"/>
              <a:pPr/>
              <a:t>1/15/25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7" name="Footer Placeholder 4">
            <a:extLst>
              <a:ext uri="{FF2B5EF4-FFF2-40B4-BE49-F238E27FC236}">
                <a16:creationId xmlns:a16="http://schemas.microsoft.com/office/drawing/2014/main" id="{E6BD6CD4-FD90-AF49-90C3-8B77D7261024}"/>
              </a:ext>
            </a:extLst>
          </p:cNvPr>
          <p:cNvSpPr txBox="1">
            <a:spLocks/>
          </p:cNvSpPr>
          <p:nvPr userDrawn="1"/>
        </p:nvSpPr>
        <p:spPr>
          <a:xfrm>
            <a:off x="561110" y="6391839"/>
            <a:ext cx="7587808" cy="291349"/>
          </a:xfrm>
          <a:prstGeom prst="rect">
            <a:avLst/>
          </a:prstGeom>
        </p:spPr>
        <p:txBody>
          <a:bodyPr vert="horz" lIns="91440" tIns="45720" rIns="91440" bIns="45720" rtlCol="0" anchor="ctr"/>
          <a:lstStyle>
            <a:defPPr>
              <a:defRPr lang="en-US"/>
            </a:defPPr>
            <a:lvl1pPr marL="0" algn="l" defTabSz="457200" rtl="0" eaLnBrk="1" latinLnBrk="0" hangingPunct="1">
              <a:defRPr sz="1000" b="1" i="1" kern="1200">
                <a:solidFill>
                  <a:schemeClr val="accent6"/>
                </a:solidFill>
                <a:latin typeface="Frutiger LT Std 57 Cn"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Altered content or that disseminated by anyone other than the Partnership may not be an accurate representation</a:t>
            </a:r>
          </a:p>
        </p:txBody>
      </p:sp>
    </p:spTree>
    <p:extLst>
      <p:ext uri="{BB962C8B-B14F-4D97-AF65-F5344CB8AC3E}">
        <p14:creationId xmlns:p14="http://schemas.microsoft.com/office/powerpoint/2010/main" val="1503875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cap="small" baseline="0">
                <a:latin typeface="Frutiger LT Std 55 Roman" pitchFamily="34" charset="0"/>
              </a:defRPr>
            </a:lvl1pPr>
          </a:lstStyle>
          <a:p>
            <a:r>
              <a:rPr lang="en-US" dirty="0"/>
              <a:t>Click to edit Master title style</a:t>
            </a:r>
          </a:p>
        </p:txBody>
      </p:sp>
      <p:sp>
        <p:nvSpPr>
          <p:cNvPr id="3" name="Subtitle 2"/>
          <p:cNvSpPr>
            <a:spLocks noGrp="1"/>
          </p:cNvSpPr>
          <p:nvPr>
            <p:ph type="subTitle" idx="1"/>
          </p:nvPr>
        </p:nvSpPr>
        <p:spPr bwMode="gray">
          <a:xfrm>
            <a:off x="1154955" y="4777380"/>
            <a:ext cx="8825658" cy="861420"/>
          </a:xfrm>
        </p:spPr>
        <p:txBody>
          <a:bodyPr anchor="t">
            <a:normAutofit/>
          </a:bodyPr>
          <a:lstStyle>
            <a:lvl1pPr marL="0" indent="0" algn="l">
              <a:buNone/>
              <a:defRPr sz="3600" i="1" cap="none" baseline="0">
                <a:solidFill>
                  <a:schemeClr val="accent1">
                    <a:lumMod val="60000"/>
                    <a:lumOff val="40000"/>
                  </a:schemeClr>
                </a:solidFill>
                <a:latin typeface="Frutiger LT Std 57 Cn"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413EB47-8156-41BF-A215-1F7477772A34}" type="datetime1">
              <a:rPr lang="en-US" smtClean="0">
                <a:solidFill>
                  <a:prstClr val="white">
                    <a:alpha val="60000"/>
                  </a:prstClr>
                </a:solidFill>
              </a:rPr>
              <a:pPr/>
              <a:t>1/15/25</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solidFill>
                  <a:prstClr val="white">
                    <a:alpha val="60000"/>
                  </a:prstClr>
                </a:solidFill>
              </a:rPr>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47098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A0BE75-F3E9-46B3-9A36-D89AB45D4F4D}" type="datetime1">
              <a:rPr lang="en-US" smtClean="0">
                <a:solidFill>
                  <a:srgbClr val="BCBEC0"/>
                </a:solidFill>
              </a:rPr>
              <a:pPr/>
              <a:t>1/15/25</a:t>
            </a:fld>
            <a:endParaRPr lang="en-US" dirty="0">
              <a:solidFill>
                <a:srgbClr val="BCBEC0"/>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66523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userDrawn="1"/>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1" cap="small" baseline="0"/>
            </a:lvl1pPr>
          </a:lstStyle>
          <a:p>
            <a:r>
              <a:rPr lang="en-US" dirty="0"/>
              <a:t>Click to edit Master title style</a:t>
            </a:r>
          </a:p>
        </p:txBody>
      </p:sp>
      <p:sp>
        <p:nvSpPr>
          <p:cNvPr id="3" name="Text Placeholder 2"/>
          <p:cNvSpPr>
            <a:spLocks noGrp="1"/>
          </p:cNvSpPr>
          <p:nvPr>
            <p:ph type="body" idx="1"/>
          </p:nvPr>
        </p:nvSpPr>
        <p:spPr>
          <a:xfrm>
            <a:off x="6895559" y="2677644"/>
            <a:ext cx="4449200" cy="2283824"/>
          </a:xfrm>
        </p:spPr>
        <p:txBody>
          <a:bodyPr anchor="ctr">
            <a:normAutofit/>
          </a:bodyPr>
          <a:lstStyle>
            <a:lvl1pPr marL="0" indent="0" algn="l">
              <a:buNone/>
              <a:defRPr sz="2800" i="1"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2738F3B-4853-4C71-9245-C0E964E780F8}" type="datetime1">
              <a:rPr lang="en-US" smtClean="0">
                <a:solidFill>
                  <a:srgbClr val="BCBEC0"/>
                </a:solidFill>
              </a:rPr>
              <a:pPr/>
              <a:t>1/15/25</a:t>
            </a:fld>
            <a:endParaRPr lang="en-US" dirty="0">
              <a:solidFill>
                <a:srgbClr val="BCBEC0"/>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19347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90448F-715D-47AD-B9C1-2BE7DF063FBA}" type="datetime1">
              <a:rPr lang="en-US" smtClean="0">
                <a:solidFill>
                  <a:srgbClr val="BCBEC0"/>
                </a:solidFill>
              </a:rPr>
              <a:pPr/>
              <a:t>1/15/25</a:t>
            </a:fld>
            <a:endParaRPr lang="en-US" dirty="0">
              <a:solidFill>
                <a:srgbClr val="BCBEC0"/>
              </a:solidFill>
            </a:endParaRPr>
          </a:p>
        </p:txBody>
      </p:sp>
      <p:sp>
        <p:nvSpPr>
          <p:cNvPr id="6" name="Footer Placeholder 5"/>
          <p:cNvSpPr>
            <a:spLocks noGrp="1"/>
          </p:cNvSpPr>
          <p:nvPr>
            <p:ph type="ftr" sz="quarter" idx="11"/>
          </p:nvPr>
        </p:nvSpPr>
        <p:spPr/>
        <p:txBody>
          <a:bodyPr/>
          <a:lstStyle/>
          <a:p>
            <a:r>
              <a:rPr lang="en-US" dirty="0">
                <a:solidFill>
                  <a:srgbClr val="BCBEC0"/>
                </a:solidFill>
              </a:rPr>
              <a:t>
              </a:t>
            </a:r>
          </a:p>
        </p:txBody>
      </p:sp>
      <p:sp>
        <p:nvSpPr>
          <p:cNvPr id="7" name="Slide Number Placeholder 6"/>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3859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4025B8-4C35-4D88-B7DA-A66278384584}" type="datetime1">
              <a:rPr lang="en-US" smtClean="0">
                <a:solidFill>
                  <a:srgbClr val="BCBEC0"/>
                </a:solidFill>
              </a:rPr>
              <a:pPr/>
              <a:t>1/15/25</a:t>
            </a:fld>
            <a:endParaRPr lang="en-US" dirty="0">
              <a:solidFill>
                <a:srgbClr val="BCBEC0"/>
              </a:solidFill>
            </a:endParaRPr>
          </a:p>
        </p:txBody>
      </p:sp>
      <p:sp>
        <p:nvSpPr>
          <p:cNvPr id="8" name="Footer Placeholder 7"/>
          <p:cNvSpPr>
            <a:spLocks noGrp="1"/>
          </p:cNvSpPr>
          <p:nvPr>
            <p:ph type="ftr" sz="quarter" idx="11"/>
          </p:nvPr>
        </p:nvSpPr>
        <p:spPr/>
        <p:txBody>
          <a:bodyPr/>
          <a:lstStyle/>
          <a:p>
            <a:r>
              <a:rPr lang="en-US" dirty="0">
                <a:solidFill>
                  <a:srgbClr val="BCBEC0"/>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1171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dirty="0"/>
              <a:t>Click to edit Master title style</a:t>
            </a:r>
          </a:p>
        </p:txBody>
      </p:sp>
      <p:sp>
        <p:nvSpPr>
          <p:cNvPr id="3" name="Date Placeholder 2"/>
          <p:cNvSpPr>
            <a:spLocks noGrp="1"/>
          </p:cNvSpPr>
          <p:nvPr>
            <p:ph type="dt" sz="half" idx="10"/>
          </p:nvPr>
        </p:nvSpPr>
        <p:spPr/>
        <p:txBody>
          <a:bodyPr/>
          <a:lstStyle/>
          <a:p>
            <a:fld id="{3C314087-62A0-497D-BB2E-213681B390E9}" type="datetime1">
              <a:rPr lang="en-US" smtClean="0">
                <a:solidFill>
                  <a:srgbClr val="BCBEC0"/>
                </a:solidFill>
              </a:rPr>
              <a:pPr/>
              <a:t>1/15/25</a:t>
            </a:fld>
            <a:endParaRPr lang="en-US" dirty="0">
              <a:solidFill>
                <a:srgbClr val="BCBEC0"/>
              </a:solidFill>
            </a:endParaRPr>
          </a:p>
        </p:txBody>
      </p:sp>
      <p:sp>
        <p:nvSpPr>
          <p:cNvPr id="4" name="Footer Placeholder 3"/>
          <p:cNvSpPr>
            <a:spLocks noGrp="1"/>
          </p:cNvSpPr>
          <p:nvPr>
            <p:ph type="ftr" sz="quarter" idx="11"/>
          </p:nvPr>
        </p:nvSpPr>
        <p:spPr/>
        <p:txBody>
          <a:bodyPr/>
          <a:lstStyle/>
          <a:p>
            <a:r>
              <a:rPr lang="en-US" dirty="0">
                <a:solidFill>
                  <a:srgbClr val="BCBEC0"/>
                </a:solidFill>
              </a:rPr>
              <a:t>
              </a:t>
            </a:r>
          </a:p>
        </p:txBody>
      </p:sp>
      <p:sp>
        <p:nvSpPr>
          <p:cNvPr id="5" name="Slide Number Placeholder 4"/>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75173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6F739F-23A0-4D7C-A4E9-95E9299D1F89}" type="datetime1">
              <a:rPr lang="en-US" smtClean="0">
                <a:solidFill>
                  <a:srgbClr val="BCBEC0"/>
                </a:solidFill>
              </a:rPr>
              <a:pPr/>
              <a:t>1/15/25</a:t>
            </a:fld>
            <a:endParaRPr lang="en-US" dirty="0">
              <a:solidFill>
                <a:srgbClr val="BCBEC0"/>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49451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1" cap="small" baseline="0"/>
            </a:lvl1pPr>
          </a:lstStyle>
          <a:p>
            <a:r>
              <a:rPr lang="en-US" dirty="0"/>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normAutofit/>
          </a:bodyPr>
          <a:lstStyle>
            <a:lvl1pPr marL="0" indent="0">
              <a:buNone/>
              <a:defRPr sz="1800" i="1">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A15068C3-F4E3-41B6-BC15-DA81FDB54F00}" type="datetime1">
              <a:rPr lang="en-US" smtClean="0">
                <a:solidFill>
                  <a:srgbClr val="BCBEC0"/>
                </a:solidFill>
              </a:rPr>
              <a:pPr/>
              <a:t>1/15/25</a:t>
            </a:fld>
            <a:endParaRPr lang="en-US" dirty="0">
              <a:solidFill>
                <a:srgbClr val="BCBEC0"/>
              </a:solidFill>
            </a:endParaRPr>
          </a:p>
        </p:txBody>
      </p:sp>
      <p:sp>
        <p:nvSpPr>
          <p:cNvPr id="6" name="Footer Placeholder 5"/>
          <p:cNvSpPr>
            <a:spLocks noGrp="1"/>
          </p:cNvSpPr>
          <p:nvPr>
            <p:ph type="ftr" sz="quarter" idx="11"/>
          </p:nvPr>
        </p:nvSpPr>
        <p:spPr/>
        <p:txBody>
          <a:bodyPr/>
          <a:lstStyle/>
          <a:p>
            <a:r>
              <a:rPr lang="en-US" dirty="0">
                <a:solidFill>
                  <a:srgbClr val="BCBEC0"/>
                </a:solidFill>
              </a:rPr>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
        <p:nvSpPr>
          <p:cNvPr id="23" name="Footer Placeholder 4"/>
          <p:cNvSpPr txBox="1">
            <a:spLocks/>
          </p:cNvSpPr>
          <p:nvPr userDrawn="1"/>
        </p:nvSpPr>
        <p:spPr>
          <a:xfrm>
            <a:off x="561110" y="6391839"/>
            <a:ext cx="7587808" cy="291349"/>
          </a:xfrm>
          <a:prstGeom prst="rect">
            <a:avLst/>
          </a:prstGeom>
        </p:spPr>
        <p:txBody>
          <a:bodyPr vert="horz" lIns="91440" tIns="45720" rIns="91440" bIns="45720" rtlCol="0" anchor="ctr"/>
          <a:lstStyle>
            <a:defPPr>
              <a:defRPr lang="en-US"/>
            </a:defPPr>
            <a:lvl1pPr marL="0" algn="l" defTabSz="457200" rtl="0" eaLnBrk="1" latinLnBrk="0" hangingPunct="1">
              <a:defRPr sz="1000" b="1" i="1" kern="1200">
                <a:solidFill>
                  <a:schemeClr val="accent6"/>
                </a:solidFill>
                <a:latin typeface="Frutiger LT Std 57 Cn"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D53DD0"/>
                </a:solidFill>
              </a:rPr>
              <a:t>Altered content or that disseminated by anyone other than the Partnership may not be an accurate representation</a:t>
            </a:r>
          </a:p>
        </p:txBody>
      </p:sp>
    </p:spTree>
    <p:extLst>
      <p:ext uri="{BB962C8B-B14F-4D97-AF65-F5344CB8AC3E}">
        <p14:creationId xmlns:p14="http://schemas.microsoft.com/office/powerpoint/2010/main" val="3856551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A0BE75-F3E9-46B3-9A36-D89AB45D4F4D}" type="datetime1">
              <a:rPr lang="en-US" smtClean="0"/>
              <a:pPr/>
              <a:t>1/15/25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81326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userDrawn="1"/>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userDrawn="1"/>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1" cap="small" baseline="0"/>
            </a:lvl1pPr>
          </a:lstStyle>
          <a:p>
            <a:r>
              <a:rPr lang="en-US" dirty="0"/>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2400" i="1">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6B10C7F-2612-4714-ADDB-B01AFD0C8230}" type="datetime1">
              <a:rPr lang="en-US" smtClean="0">
                <a:solidFill>
                  <a:srgbClr val="BCBEC0"/>
                </a:solidFill>
              </a:rPr>
              <a:pPr/>
              <a:t>1/15/25</a:t>
            </a:fld>
            <a:endParaRPr lang="en-US" dirty="0">
              <a:solidFill>
                <a:srgbClr val="BCBEC0"/>
              </a:solidFill>
            </a:endParaRPr>
          </a:p>
        </p:txBody>
      </p:sp>
      <p:sp>
        <p:nvSpPr>
          <p:cNvPr id="6" name="Footer Placeholder 5"/>
          <p:cNvSpPr>
            <a:spLocks noGrp="1"/>
          </p:cNvSpPr>
          <p:nvPr>
            <p:ph type="ftr" sz="quarter" idx="11"/>
          </p:nvPr>
        </p:nvSpPr>
        <p:spPr/>
        <p:txBody>
          <a:bodyPr/>
          <a:lstStyle/>
          <a:p>
            <a:r>
              <a:rPr lang="en-US" dirty="0">
                <a:solidFill>
                  <a:srgbClr val="BCBEC0"/>
                </a:solidFill>
              </a:rPr>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05180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1" cap="small" baseline="0"/>
            </a:lvl1pPr>
          </a:lstStyle>
          <a:p>
            <a:r>
              <a:rPr lang="en-US" dirty="0"/>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600" i="1">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9569629-9C8F-4CE6-9DEC-2996DFE3D29F}" type="datetime1">
              <a:rPr lang="en-US" smtClean="0">
                <a:solidFill>
                  <a:srgbClr val="BCBEC0"/>
                </a:solidFill>
              </a:rPr>
              <a:pPr/>
              <a:t>1/15/25</a:t>
            </a:fld>
            <a:endParaRPr lang="en-US" dirty="0">
              <a:solidFill>
                <a:srgbClr val="BCBEC0"/>
              </a:solidFill>
            </a:endParaRPr>
          </a:p>
        </p:txBody>
      </p:sp>
      <p:sp>
        <p:nvSpPr>
          <p:cNvPr id="6" name="Footer Placeholder 5"/>
          <p:cNvSpPr>
            <a:spLocks noGrp="1"/>
          </p:cNvSpPr>
          <p:nvPr>
            <p:ph type="ftr" sz="quarter" idx="11"/>
          </p:nvPr>
        </p:nvSpPr>
        <p:spPr/>
        <p:txBody>
          <a:bodyPr/>
          <a:lstStyle/>
          <a:p>
            <a:r>
              <a:rPr lang="en-US" dirty="0">
                <a:solidFill>
                  <a:srgbClr val="BCBEC0"/>
                </a:solidFill>
              </a:rPr>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
        <p:nvSpPr>
          <p:cNvPr id="22" name="Footer Placeholder 4"/>
          <p:cNvSpPr txBox="1">
            <a:spLocks/>
          </p:cNvSpPr>
          <p:nvPr userDrawn="1"/>
        </p:nvSpPr>
        <p:spPr>
          <a:xfrm>
            <a:off x="561110" y="6391839"/>
            <a:ext cx="7587808" cy="291349"/>
          </a:xfrm>
          <a:prstGeom prst="rect">
            <a:avLst/>
          </a:prstGeom>
        </p:spPr>
        <p:txBody>
          <a:bodyPr vert="horz" lIns="91440" tIns="45720" rIns="91440" bIns="45720" rtlCol="0" anchor="ctr"/>
          <a:lstStyle>
            <a:defPPr>
              <a:defRPr lang="en-US"/>
            </a:defPPr>
            <a:lvl1pPr marL="0" algn="l" defTabSz="457200" rtl="0" eaLnBrk="1" latinLnBrk="0" hangingPunct="1">
              <a:defRPr sz="1000" b="1" i="1" kern="1200">
                <a:solidFill>
                  <a:schemeClr val="accent6"/>
                </a:solidFill>
                <a:latin typeface="Frutiger LT Std 57 Cn"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D53DD0"/>
                </a:solidFill>
              </a:rPr>
              <a:t>Altered content or that disseminated by anyone other than the Partnership may not be an accurate representation</a:t>
            </a:r>
          </a:p>
        </p:txBody>
      </p:sp>
    </p:spTree>
    <p:extLst>
      <p:ext uri="{BB962C8B-B14F-4D97-AF65-F5344CB8AC3E}">
        <p14:creationId xmlns:p14="http://schemas.microsoft.com/office/powerpoint/2010/main" val="1669377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dirty="0"/>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2469CBD-C51E-454A-92C2-3A2BE841644C}" type="datetime1">
              <a:rPr lang="en-US" smtClean="0">
                <a:solidFill>
                  <a:srgbClr val="BCBEC0"/>
                </a:solidFill>
              </a:rPr>
              <a:pPr/>
              <a:t>1/15/25</a:t>
            </a:fld>
            <a:endParaRPr lang="en-US" dirty="0">
              <a:solidFill>
                <a:srgbClr val="BCBEC0"/>
              </a:solidFill>
            </a:endParaRPr>
          </a:p>
        </p:txBody>
      </p:sp>
      <p:sp>
        <p:nvSpPr>
          <p:cNvPr id="5" name="Footer Placeholder 4"/>
          <p:cNvSpPr>
            <a:spLocks noGrp="1"/>
          </p:cNvSpPr>
          <p:nvPr>
            <p:ph type="ftr" sz="quarter" idx="11"/>
          </p:nvPr>
        </p:nvSpPr>
        <p:spPr/>
        <p:txBody>
          <a:bodyPr/>
          <a:lstStyle/>
          <a:p>
            <a:r>
              <a:rPr lang="en-US" dirty="0">
                <a:solidFill>
                  <a:srgbClr val="BCBEC0"/>
                </a:solidFill>
              </a:rPr>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
        <p:nvSpPr>
          <p:cNvPr id="20" name="Footer Placeholder 4"/>
          <p:cNvSpPr txBox="1">
            <a:spLocks/>
          </p:cNvSpPr>
          <p:nvPr userDrawn="1"/>
        </p:nvSpPr>
        <p:spPr>
          <a:xfrm>
            <a:off x="561110" y="6391839"/>
            <a:ext cx="7587808" cy="291349"/>
          </a:xfrm>
          <a:prstGeom prst="rect">
            <a:avLst/>
          </a:prstGeom>
        </p:spPr>
        <p:txBody>
          <a:bodyPr vert="horz" lIns="91440" tIns="45720" rIns="91440" bIns="45720" rtlCol="0" anchor="ctr"/>
          <a:lstStyle>
            <a:defPPr>
              <a:defRPr lang="en-US"/>
            </a:defPPr>
            <a:lvl1pPr marL="0" algn="l" defTabSz="457200" rtl="0" eaLnBrk="1" latinLnBrk="0" hangingPunct="1">
              <a:defRPr sz="1000" b="1" i="1" kern="1200">
                <a:solidFill>
                  <a:schemeClr val="accent6"/>
                </a:solidFill>
                <a:latin typeface="Frutiger LT Std 57 Cn"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D53DD0"/>
                </a:solidFill>
              </a:rPr>
              <a:t>Altered content or that disseminated by anyone other than the Partnership may not be an accurate representation</a:t>
            </a:r>
          </a:p>
        </p:txBody>
      </p:sp>
    </p:spTree>
    <p:extLst>
      <p:ext uri="{BB962C8B-B14F-4D97-AF65-F5344CB8AC3E}">
        <p14:creationId xmlns:p14="http://schemas.microsoft.com/office/powerpoint/2010/main" val="1704067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defTabSz="457200"/>
            <a:r>
              <a:rPr lang="en-US" sz="9600" dirty="0">
                <a:solidFill>
                  <a:srgbClr val="BCBEC0">
                    <a:lumMod val="60000"/>
                    <a:lumOff val="40000"/>
                  </a:srgbClr>
                </a:solidFil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defTabSz="457200"/>
            <a:r>
              <a:rPr lang="en-US" sz="9600" dirty="0">
                <a:solidFill>
                  <a:srgbClr val="BCBEC0">
                    <a:lumMod val="60000"/>
                    <a:lumOff val="40000"/>
                  </a:srgbClr>
                </a:solidFil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dirty="0"/>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Autofit/>
          </a:bodyPr>
          <a:lstStyle>
            <a:lvl1pPr marL="0" indent="0">
              <a:buNone/>
              <a:defRPr lang="en-US" sz="2400" b="0" i="1" kern="1200" cap="none" baseline="0" dirty="0">
                <a:solidFill>
                  <a:schemeClr val="accent1">
                    <a:lumMod val="60000"/>
                    <a:lumOff val="40000"/>
                  </a:schemeClr>
                </a:solidFill>
                <a:latin typeface="Frutiger LT Std 57 Cn" pitchFamily="34" charset="0"/>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9FC2D39-C2E9-47AC-9868-360C81DD5C60}" type="datetime1">
              <a:rPr lang="en-US" smtClean="0">
                <a:solidFill>
                  <a:srgbClr val="BCBEC0"/>
                </a:solidFill>
              </a:rPr>
              <a:pPr/>
              <a:t>1/15/25</a:t>
            </a:fld>
            <a:endParaRPr lang="en-US" dirty="0">
              <a:solidFill>
                <a:srgbClr val="BCBEC0"/>
              </a:solidFill>
            </a:endParaRPr>
          </a:p>
        </p:txBody>
      </p:sp>
      <p:sp>
        <p:nvSpPr>
          <p:cNvPr id="5" name="Footer Placeholder 4"/>
          <p:cNvSpPr>
            <a:spLocks noGrp="1"/>
          </p:cNvSpPr>
          <p:nvPr>
            <p:ph type="ftr" sz="quarter" idx="11"/>
          </p:nvPr>
        </p:nvSpPr>
        <p:spPr/>
        <p:txBody>
          <a:bodyPr/>
          <a:lstStyle/>
          <a:p>
            <a:r>
              <a:rPr lang="en-US" dirty="0">
                <a:solidFill>
                  <a:srgbClr val="BCBEC0"/>
                </a:solidFill>
              </a:rPr>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6283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1" cap="small" baseline="0"/>
            </a:lvl1pPr>
          </a:lstStyle>
          <a:p>
            <a:r>
              <a:rPr lang="en-US" dirty="0"/>
              <a:t>Click to edit Master title style</a:t>
            </a:r>
          </a:p>
        </p:txBody>
      </p:sp>
      <p:sp>
        <p:nvSpPr>
          <p:cNvPr id="3" name="Text Placeholder 2"/>
          <p:cNvSpPr>
            <a:spLocks noGrp="1"/>
          </p:cNvSpPr>
          <p:nvPr>
            <p:ph type="body" idx="1"/>
          </p:nvPr>
        </p:nvSpPr>
        <p:spPr>
          <a:xfrm>
            <a:off x="1154954" y="5024967"/>
            <a:ext cx="8825659" cy="860400"/>
          </a:xfrm>
        </p:spPr>
        <p:txBody>
          <a:bodyPr anchor="t">
            <a:normAutofit/>
          </a:bodyPr>
          <a:lstStyle>
            <a:lvl1pPr marL="0" indent="0" algn="l">
              <a:buNone/>
              <a:defRPr sz="28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A4FCDDB-79FB-49D1-BC96-0CD94038B8C6}" type="datetime1">
              <a:rPr lang="en-US" smtClean="0">
                <a:solidFill>
                  <a:srgbClr val="BCBEC0"/>
                </a:solidFill>
              </a:rPr>
              <a:pPr/>
              <a:t>1/15/25</a:t>
            </a:fld>
            <a:endParaRPr lang="en-US" dirty="0">
              <a:solidFill>
                <a:srgbClr val="BCBEC0"/>
              </a:solidFill>
            </a:endParaRPr>
          </a:p>
        </p:txBody>
      </p:sp>
      <p:sp>
        <p:nvSpPr>
          <p:cNvPr id="5" name="Footer Placeholder 4"/>
          <p:cNvSpPr>
            <a:spLocks noGrp="1"/>
          </p:cNvSpPr>
          <p:nvPr>
            <p:ph type="ftr" sz="quarter" idx="11"/>
          </p:nvPr>
        </p:nvSpPr>
        <p:spPr/>
        <p:txBody>
          <a:bodyPr/>
          <a:lstStyle/>
          <a:p>
            <a:r>
              <a:rPr lang="en-US" dirty="0">
                <a:solidFill>
                  <a:srgbClr val="BCBEC0"/>
                </a:solidFill>
              </a:rPr>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
        <p:nvSpPr>
          <p:cNvPr id="20" name="Footer Placeholder 4"/>
          <p:cNvSpPr txBox="1">
            <a:spLocks/>
          </p:cNvSpPr>
          <p:nvPr userDrawn="1"/>
        </p:nvSpPr>
        <p:spPr>
          <a:xfrm>
            <a:off x="561110" y="6391839"/>
            <a:ext cx="7587808" cy="291349"/>
          </a:xfrm>
          <a:prstGeom prst="rect">
            <a:avLst/>
          </a:prstGeom>
        </p:spPr>
        <p:txBody>
          <a:bodyPr vert="horz" lIns="91440" tIns="45720" rIns="91440" bIns="45720" rtlCol="0" anchor="ctr"/>
          <a:lstStyle>
            <a:defPPr>
              <a:defRPr lang="en-US"/>
            </a:defPPr>
            <a:lvl1pPr marL="0" algn="l" defTabSz="457200" rtl="0" eaLnBrk="1" latinLnBrk="0" hangingPunct="1">
              <a:defRPr sz="1000" b="1" i="1" kern="1200">
                <a:solidFill>
                  <a:schemeClr val="accent6"/>
                </a:solidFill>
                <a:latin typeface="Frutiger LT Std 57 Cn"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D53DD0"/>
                </a:solidFill>
              </a:rPr>
              <a:t>Altered content or that disseminated by anyone other than the Partnership may not be an accurate representation</a:t>
            </a:r>
          </a:p>
        </p:txBody>
      </p:sp>
    </p:spTree>
    <p:extLst>
      <p:ext uri="{BB962C8B-B14F-4D97-AF65-F5344CB8AC3E}">
        <p14:creationId xmlns:p14="http://schemas.microsoft.com/office/powerpoint/2010/main" val="2902072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2666E4A-1CFB-4AF0-9B97-A26184C743B4}" type="datetime1">
              <a:rPr lang="en-US" smtClean="0">
                <a:solidFill>
                  <a:srgbClr val="BCBEC0"/>
                </a:solidFill>
              </a:rPr>
              <a:pPr/>
              <a:t>1/15/25</a:t>
            </a:fld>
            <a:endParaRPr lang="en-US" dirty="0">
              <a:solidFill>
                <a:srgbClr val="BCBEC0"/>
              </a:solidFill>
            </a:endParaRPr>
          </a:p>
        </p:txBody>
      </p:sp>
      <p:sp>
        <p:nvSpPr>
          <p:cNvPr id="8" name="Footer Placeholder 7"/>
          <p:cNvSpPr>
            <a:spLocks noGrp="1"/>
          </p:cNvSpPr>
          <p:nvPr>
            <p:ph type="ftr" sz="quarter" idx="11"/>
          </p:nvPr>
        </p:nvSpPr>
        <p:spPr/>
        <p:txBody>
          <a:bodyPr/>
          <a:lstStyle/>
          <a:p>
            <a:r>
              <a:rPr lang="en-US" dirty="0">
                <a:solidFill>
                  <a:srgbClr val="BCBEC0"/>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10175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D2429C2-2EC9-4D93-B6C1-F991780885B7}" type="datetime1">
              <a:rPr lang="en-US" smtClean="0">
                <a:solidFill>
                  <a:srgbClr val="BCBEC0"/>
                </a:solidFill>
              </a:rPr>
              <a:pPr/>
              <a:t>1/15/25</a:t>
            </a:fld>
            <a:endParaRPr lang="en-US" dirty="0">
              <a:solidFill>
                <a:srgbClr val="BCBEC0"/>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dirty="0">
                <a:solidFill>
                  <a:srgbClr val="BCBEC0"/>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80434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88A76292-276E-4284-A5FB-45580C3B403C}" type="datetime1">
              <a:rPr lang="en-US" smtClean="0">
                <a:solidFill>
                  <a:srgbClr val="BCBEC0"/>
                </a:solidFill>
              </a:rPr>
              <a:pPr/>
              <a:t>1/15/25</a:t>
            </a:fld>
            <a:endParaRPr lang="en-US" dirty="0">
              <a:solidFill>
                <a:srgbClr val="BCBEC0"/>
              </a:solidFill>
            </a:endParaRPr>
          </a:p>
        </p:txBody>
      </p:sp>
      <p:sp>
        <p:nvSpPr>
          <p:cNvPr id="5" name="Footer Placeholder 4"/>
          <p:cNvSpPr>
            <a:spLocks noGrp="1"/>
          </p:cNvSpPr>
          <p:nvPr>
            <p:ph type="ftr" sz="quarter" idx="11"/>
          </p:nvPr>
        </p:nvSpPr>
        <p:spPr/>
        <p:txBody>
          <a:bodyPr/>
          <a:lstStyle/>
          <a:p>
            <a:r>
              <a:rPr lang="en-US" dirty="0">
                <a:solidFill>
                  <a:srgbClr val="BCBEC0"/>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17847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97E2F6A0-5D39-428D-884F-5E6EBCE34AB1}" type="datetime1">
              <a:rPr lang="en-US" smtClean="0">
                <a:solidFill>
                  <a:srgbClr val="BCBEC0"/>
                </a:solidFill>
              </a:rPr>
              <a:pPr/>
              <a:t>1/15/25</a:t>
            </a:fld>
            <a:endParaRPr lang="en-US" dirty="0">
              <a:solidFill>
                <a:srgbClr val="BCBEC0"/>
              </a:solidFill>
            </a:endParaRPr>
          </a:p>
        </p:txBody>
      </p:sp>
      <p:sp>
        <p:nvSpPr>
          <p:cNvPr id="5" name="Footer Placeholder 4"/>
          <p:cNvSpPr>
            <a:spLocks noGrp="1"/>
          </p:cNvSpPr>
          <p:nvPr>
            <p:ph type="ftr" sz="quarter" idx="11"/>
          </p:nvPr>
        </p:nvSpPr>
        <p:spPr/>
        <p:txBody>
          <a:bodyPr/>
          <a:lstStyle/>
          <a:p>
            <a:r>
              <a:rPr lang="en-US" dirty="0">
                <a:solidFill>
                  <a:srgbClr val="BCBEC0"/>
                </a:solidFill>
              </a:rPr>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
        <p:nvSpPr>
          <p:cNvPr id="21" name="Footer Placeholder 4"/>
          <p:cNvSpPr txBox="1">
            <a:spLocks/>
          </p:cNvSpPr>
          <p:nvPr userDrawn="1"/>
        </p:nvSpPr>
        <p:spPr>
          <a:xfrm>
            <a:off x="561110" y="6391839"/>
            <a:ext cx="7587808" cy="291349"/>
          </a:xfrm>
          <a:prstGeom prst="rect">
            <a:avLst/>
          </a:prstGeom>
        </p:spPr>
        <p:txBody>
          <a:bodyPr vert="horz" lIns="91440" tIns="45720" rIns="91440" bIns="45720" rtlCol="0" anchor="ctr"/>
          <a:lstStyle>
            <a:defPPr>
              <a:defRPr lang="en-US"/>
            </a:defPPr>
            <a:lvl1pPr marL="0" algn="l" defTabSz="457200" rtl="0" eaLnBrk="1" latinLnBrk="0" hangingPunct="1">
              <a:defRPr sz="1000" b="1" i="1" kern="1200">
                <a:solidFill>
                  <a:schemeClr val="accent6"/>
                </a:solidFill>
                <a:latin typeface="Frutiger LT Std 57 Cn"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D53DD0"/>
                </a:solidFill>
              </a:rPr>
              <a:t>Altered content or that disseminated by anyone other than the Partnership may not be an accurate representation</a:t>
            </a:r>
          </a:p>
        </p:txBody>
      </p:sp>
    </p:spTree>
    <p:extLst>
      <p:ext uri="{BB962C8B-B14F-4D97-AF65-F5344CB8AC3E}">
        <p14:creationId xmlns:p14="http://schemas.microsoft.com/office/powerpoint/2010/main" val="150924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01143E-C872-4728-AED4-A2075D5E242D}" type="datetimeFigureOut">
              <a:rPr lang="en-US" smtClean="0"/>
              <a:t>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7093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A2738F3B-4853-4C71-9245-C0E964E780F8}" type="datetime1">
              <a:rPr lang="en-US" smtClean="0"/>
              <a:pPr/>
              <a:t>1/15/25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grpSp>
        <p:nvGrpSpPr>
          <p:cNvPr id="10" name="Group 9">
            <a:extLst>
              <a:ext uri="{FF2B5EF4-FFF2-40B4-BE49-F238E27FC236}">
                <a16:creationId xmlns:a16="http://schemas.microsoft.com/office/drawing/2014/main" id="{92B97473-72E9-1F4D-BA69-64305234A28C}"/>
              </a:ext>
            </a:extLst>
          </p:cNvPr>
          <p:cNvGrpSpPr/>
          <p:nvPr userDrawn="1"/>
        </p:nvGrpSpPr>
        <p:grpSpPr>
          <a:xfrm>
            <a:off x="0" y="0"/>
            <a:ext cx="12192000" cy="6858000"/>
            <a:chOff x="0" y="0"/>
            <a:chExt cx="12192000" cy="6858000"/>
          </a:xfrm>
        </p:grpSpPr>
        <p:sp>
          <p:nvSpPr>
            <p:cNvPr id="11" name="Rectangle 10">
              <a:extLst>
                <a:ext uri="{FF2B5EF4-FFF2-40B4-BE49-F238E27FC236}">
                  <a16:creationId xmlns:a16="http://schemas.microsoft.com/office/drawing/2014/main" id="{8C6C9960-EA43-594E-A836-B2144929044A}"/>
                </a:ext>
              </a:extLst>
            </p:cNvPr>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2B4C6DC8-1AFD-CB45-AF8D-5D8D37DDDBC5}"/>
                </a:ext>
              </a:extLst>
            </p:cNvPr>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5C9AE77-F99B-4947-868F-6E9362D1E6F6}"/>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D72C03BC-DC45-F847-B6FE-7A98669A3E0A}"/>
                </a:ext>
              </a:extLst>
            </p:cNvPr>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7BA397E7-95F4-FF4A-93EB-C7EF89AF47DF}"/>
                </a:ext>
              </a:extLst>
            </p:cNvPr>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7D0AB317-138D-C245-86F2-63D5949615F8}"/>
                </a:ext>
              </a:extLst>
            </p:cNvPr>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05495E49-C8AC-164E-8393-DEBAD941E325}"/>
                </a:ext>
              </a:extLst>
            </p:cNvPr>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E688FBA8-7972-AA41-B414-3B95023C2899}"/>
                </a:ext>
              </a:extLst>
            </p:cNvPr>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18C67824-1B3F-FD4B-AEF7-463081680937}"/>
                </a:ext>
              </a:extLst>
            </p:cNvPr>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a:extLst>
                <a:ext uri="{FF2B5EF4-FFF2-40B4-BE49-F238E27FC236}">
                  <a16:creationId xmlns:a16="http://schemas.microsoft.com/office/drawing/2014/main" id="{91455A52-97FC-4747-97A0-5D2654058091}"/>
                </a:ext>
              </a:extLst>
            </p:cNvPr>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Tree>
    <p:extLst>
      <p:ext uri="{BB962C8B-B14F-4D97-AF65-F5344CB8AC3E}">
        <p14:creationId xmlns:p14="http://schemas.microsoft.com/office/powerpoint/2010/main" val="588772111"/>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01143E-C872-4728-AED4-A2075D5E242D}" type="datetimeFigureOut">
              <a:rPr lang="en-US" smtClean="0"/>
              <a:t>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875499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01143E-C872-4728-AED4-A2075D5E242D}" type="datetimeFigureOut">
              <a:rPr lang="en-US" smtClean="0"/>
              <a:t>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385335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01143E-C872-4728-AED4-A2075D5E242D}" type="datetimeFigureOut">
              <a:rPr lang="en-US" smtClean="0"/>
              <a:t>1/15/25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1027609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01143E-C872-4728-AED4-A2075D5E242D}" type="datetimeFigureOut">
              <a:rPr lang="en-US" smtClean="0"/>
              <a:t>1/15/25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1906749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01143E-C872-4728-AED4-A2075D5E242D}" type="datetimeFigureOut">
              <a:rPr lang="en-US" smtClean="0"/>
              <a:t>1/15/25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2890956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1143E-C872-4728-AED4-A2075D5E242D}" type="datetimeFigureOut">
              <a:rPr lang="en-US" smtClean="0"/>
              <a:t>1/15/25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29081953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01143E-C872-4728-AED4-A2075D5E242D}" type="datetimeFigureOut">
              <a:rPr lang="en-US" smtClean="0"/>
              <a:t>1/15/25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266432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01143E-C872-4728-AED4-A2075D5E242D}" type="datetimeFigureOut">
              <a:rPr lang="en-US" smtClean="0"/>
              <a:t>1/15/25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37433334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01143E-C872-4728-AED4-A2075D5E242D}" type="datetimeFigureOut">
              <a:rPr lang="en-US" smtClean="0"/>
              <a:t>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12193896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01143E-C872-4728-AED4-A2075D5E242D}" type="datetimeFigureOut">
              <a:rPr lang="en-US" smtClean="0"/>
              <a:t>1/15/25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3432211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8790448F-715D-47AD-B9C1-2BE7DF063FBA}" type="datetime1">
              <a:rPr lang="en-US" smtClean="0"/>
              <a:pPr/>
              <a:t>1/15/25</a:t>
            </a:fld>
            <a:endParaRPr lang="en-US"/>
          </a:p>
        </p:txBody>
      </p:sp>
      <p:sp>
        <p:nvSpPr>
          <p:cNvPr id="9" name="Footer Placeholder 8"/>
          <p:cNvSpPr>
            <a:spLocks noGrp="1"/>
          </p:cNvSpPr>
          <p:nvPr>
            <p:ph type="ftr" sz="quarter" idx="11"/>
          </p:nvPr>
        </p:nvSpPr>
        <p:spPr/>
        <p:txBody>
          <a:bodyPr/>
          <a:lstStyle/>
          <a:p>
            <a:r>
              <a:rPr lang="en-US"/>
              <a:t>
              </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870959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76A78E1E-426E-445E-A64F-2E98805723A2}" type="datetime1">
              <a:rPr lang="en-US" smtClean="0"/>
              <a:pPr/>
              <a:t>1/15/25</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474898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314087-62A0-497D-BB2E-213681B390E9}" type="datetime1">
              <a:rPr lang="en-US" smtClean="0"/>
              <a:pPr/>
              <a:t>1/15/25</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790560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6F739F-23A0-4D7C-A4E9-95E9299D1F89}" type="datetime1">
              <a:rPr lang="en-US" smtClean="0"/>
              <a:pPr/>
              <a:t>1/15/25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996709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A15068C3-F4E3-41B6-BC15-DA81FDB54F00}" type="datetime1">
              <a:rPr lang="en-US" smtClean="0"/>
              <a:pPr/>
              <a:t>1/15/25</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
              </a:t>
            </a:r>
          </a:p>
        </p:txBody>
      </p:sp>
      <p:sp>
        <p:nvSpPr>
          <p:cNvPr id="11" name="Slide Number Placeholder 10"/>
          <p:cNvSpPr>
            <a:spLocks noGrp="1"/>
          </p:cNvSpPr>
          <p:nvPr>
            <p:ph type="sldNum" sz="quarter" idx="12"/>
          </p:nvPr>
        </p:nvSpPr>
        <p:spPr/>
        <p:txBody>
          <a:bodyPr/>
          <a:lstStyle/>
          <a:p>
            <a:fld id="{D57F1E4F-1CFF-5643-939E-217C01CDF565}" type="slidenum">
              <a:rPr lang="en-US" smtClean="0"/>
              <a:pPr/>
              <a:t>‹#›</a:t>
            </a:fld>
            <a:endParaRPr lang="en-US"/>
          </a:p>
        </p:txBody>
      </p:sp>
      <p:sp>
        <p:nvSpPr>
          <p:cNvPr id="12" name="Footer Placeholder 4">
            <a:extLst>
              <a:ext uri="{FF2B5EF4-FFF2-40B4-BE49-F238E27FC236}">
                <a16:creationId xmlns:a16="http://schemas.microsoft.com/office/drawing/2014/main" id="{AB70EE97-45FF-9947-B1C9-E93E7647646E}"/>
              </a:ext>
            </a:extLst>
          </p:cNvPr>
          <p:cNvSpPr txBox="1">
            <a:spLocks/>
          </p:cNvSpPr>
          <p:nvPr userDrawn="1"/>
        </p:nvSpPr>
        <p:spPr>
          <a:xfrm>
            <a:off x="561110" y="6391839"/>
            <a:ext cx="7587808" cy="291349"/>
          </a:xfrm>
          <a:prstGeom prst="rect">
            <a:avLst/>
          </a:prstGeom>
        </p:spPr>
        <p:txBody>
          <a:bodyPr vert="horz" lIns="91440" tIns="45720" rIns="91440" bIns="45720" rtlCol="0" anchor="ctr"/>
          <a:lstStyle>
            <a:defPPr>
              <a:defRPr lang="en-US"/>
            </a:defPPr>
            <a:lvl1pPr marL="0" algn="l" defTabSz="457200" rtl="0" eaLnBrk="1" latinLnBrk="0" hangingPunct="1">
              <a:defRPr sz="1000" b="1" i="1" kern="1200">
                <a:solidFill>
                  <a:schemeClr val="accent6"/>
                </a:solidFill>
                <a:latin typeface="Frutiger LT Std 57 Cn"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Altered content or that disseminated by anyone other than the Partnership may not be an accurate representation</a:t>
            </a:r>
          </a:p>
        </p:txBody>
      </p:sp>
    </p:spTree>
    <p:extLst>
      <p:ext uri="{BB962C8B-B14F-4D97-AF65-F5344CB8AC3E}">
        <p14:creationId xmlns:p14="http://schemas.microsoft.com/office/powerpoint/2010/main" val="2012484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76B10C7F-2612-4714-ADDB-B01AFD0C8230}" type="datetime1">
              <a:rPr lang="en-US" smtClean="0"/>
              <a:pPr/>
              <a:t>1/15/25</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
              </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a:p>
        </p:txBody>
      </p:sp>
      <p:sp>
        <p:nvSpPr>
          <p:cNvPr id="11" name="Footer Placeholder 4">
            <a:extLst>
              <a:ext uri="{FF2B5EF4-FFF2-40B4-BE49-F238E27FC236}">
                <a16:creationId xmlns:a16="http://schemas.microsoft.com/office/drawing/2014/main" id="{797FFAA5-F32C-3B4C-ACCC-B1965ADB0A9B}"/>
              </a:ext>
            </a:extLst>
          </p:cNvPr>
          <p:cNvSpPr txBox="1">
            <a:spLocks/>
          </p:cNvSpPr>
          <p:nvPr userDrawn="1"/>
        </p:nvSpPr>
        <p:spPr>
          <a:xfrm>
            <a:off x="561110" y="6391839"/>
            <a:ext cx="7587808" cy="291349"/>
          </a:xfrm>
          <a:prstGeom prst="rect">
            <a:avLst/>
          </a:prstGeom>
        </p:spPr>
        <p:txBody>
          <a:bodyPr vert="horz" lIns="91440" tIns="45720" rIns="91440" bIns="45720" rtlCol="0" anchor="ctr"/>
          <a:lstStyle>
            <a:defPPr>
              <a:defRPr lang="en-US"/>
            </a:defPPr>
            <a:lvl1pPr marL="0" algn="l" defTabSz="457200" rtl="0" eaLnBrk="1" latinLnBrk="0" hangingPunct="1">
              <a:defRPr sz="1000" b="1" i="1" kern="1200">
                <a:solidFill>
                  <a:schemeClr val="accent6"/>
                </a:solidFill>
                <a:latin typeface="Frutiger LT Std 57 Cn"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Altered content or that disseminated by anyone other than the Partnership may not be an accurate representation</a:t>
            </a:r>
          </a:p>
        </p:txBody>
      </p:sp>
    </p:spTree>
    <p:extLst>
      <p:ext uri="{BB962C8B-B14F-4D97-AF65-F5344CB8AC3E}">
        <p14:creationId xmlns:p14="http://schemas.microsoft.com/office/powerpoint/2010/main" val="2835665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76A78E1E-426E-445E-A64F-2E98805723A2}" type="datetime1">
              <a:rPr lang="en-US" smtClean="0"/>
              <a:pPr/>
              <a:t>1/15/25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
              </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04178439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latin typeface="Frutiger LT Std 57 Cn" pitchFamily="34" charset="0"/>
              </a:defRPr>
            </a:lvl1pPr>
          </a:lstStyle>
          <a:p>
            <a:pPr defTabSz="457200"/>
            <a:fld id="{76A78E1E-426E-445E-A64F-2E98805723A2}" type="datetime1">
              <a:rPr lang="en-US" smtClean="0">
                <a:solidFill>
                  <a:srgbClr val="BCBEC0"/>
                </a:solidFill>
              </a:rPr>
              <a:pPr defTabSz="457200"/>
              <a:t>1/15/25</a:t>
            </a:fld>
            <a:endParaRPr lang="en-US" dirty="0">
              <a:solidFill>
                <a:srgbClr val="BCBEC0"/>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pPr defTabSz="457200"/>
            <a:r>
              <a:rPr lang="en-US" dirty="0">
                <a:solidFill>
                  <a:srgbClr val="BCBEC0"/>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Frutiger LT Std 57 Cn" pitchFamily="34" charset="0"/>
              </a:defRPr>
            </a:lvl1pPr>
          </a:lstStyle>
          <a:p>
            <a:pPr defTabSz="457200"/>
            <a:fld id="{D57F1E4F-1CFF-5643-939E-217C01CDF565}"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20277677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hf hdr="0" ftr="0" dt="0"/>
  <p:txStyles>
    <p:titleStyle>
      <a:lvl1pPr algn="l" defTabSz="457200" rtl="0" eaLnBrk="1" latinLnBrk="0" hangingPunct="1">
        <a:spcBef>
          <a:spcPct val="0"/>
        </a:spcBef>
        <a:buNone/>
        <a:defRPr sz="3600" b="1" i="0" kern="1200">
          <a:solidFill>
            <a:schemeClr val="bg2"/>
          </a:solidFill>
          <a:latin typeface="Frutiger LT Std 55 Roman"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Frutiger LT Std 57 Cn" pitchFamily="34"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Frutiger LT Std 57 Cn" pitchFamily="34" charset="0"/>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rutiger LT Std 57 Cn" pitchFamily="34" charset="0"/>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rutiger LT Std 57 Cn" pitchFamily="34" charset="0"/>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rutiger LT Std 57 Cn"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01143E-C872-4728-AED4-A2075D5E242D}" type="datetimeFigureOut">
              <a:rPr lang="en-US" smtClean="0"/>
              <a:t>1/15/25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1B1E8-AB60-4F73-914F-77FDAF628F76}" type="slidenum">
              <a:rPr lang="en-US" smtClean="0"/>
              <a:t>‹#›</a:t>
            </a:fld>
            <a:endParaRPr lang="en-US"/>
          </a:p>
        </p:txBody>
      </p:sp>
    </p:spTree>
    <p:extLst>
      <p:ext uri="{BB962C8B-B14F-4D97-AF65-F5344CB8AC3E}">
        <p14:creationId xmlns:p14="http://schemas.microsoft.com/office/powerpoint/2010/main" val="265702249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commons.wikimedia.org/wiki/File:Flying-birds.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en.wikipedia.org/wiki/File:Dog.in.sleep.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zoomgraf.blogspot.com/2011_11_24_archive.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s://peregrinacultural.wordpress.com/2015/07/26/filhotes-fofos-ursinhos-polar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russiancatspictures.blogspot.com/2009/11/homeless-cat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115718" y="3187700"/>
            <a:ext cx="10075021" cy="2774684"/>
          </a:xfrm>
        </p:spPr>
        <p:txBody>
          <a:bodyPr/>
          <a:lstStyle/>
          <a:p>
            <a:r>
              <a:rPr lang="en-US" i="1" dirty="0">
                <a:solidFill>
                  <a:schemeClr val="bg1"/>
                </a:solidFill>
              </a:rPr>
              <a:t>New Domestic Violence Laws 2025 </a:t>
            </a:r>
            <a:br>
              <a:rPr lang="en-US" i="1" dirty="0">
                <a:solidFill>
                  <a:schemeClr val="bg1"/>
                </a:solidFill>
              </a:rPr>
            </a:br>
            <a:br>
              <a:rPr lang="en-US" i="1" dirty="0">
                <a:solidFill>
                  <a:schemeClr val="bg1"/>
                </a:solidFill>
              </a:rPr>
            </a:br>
            <a:br>
              <a:rPr lang="en-US" i="1" dirty="0">
                <a:solidFill>
                  <a:schemeClr val="bg1"/>
                </a:solidFill>
              </a:rPr>
            </a:br>
            <a:br>
              <a:rPr lang="en-US" i="1" dirty="0">
                <a:solidFill>
                  <a:schemeClr val="bg1"/>
                </a:solidFill>
              </a:rPr>
            </a:br>
            <a:br>
              <a:rPr lang="en-US" sz="4000" i="1" dirty="0">
                <a:solidFill>
                  <a:schemeClr val="bg1"/>
                </a:solidFill>
              </a:rPr>
            </a:br>
            <a:br>
              <a:rPr lang="en-US" sz="4000" i="1" dirty="0">
                <a:solidFill>
                  <a:schemeClr val="bg1"/>
                </a:solidFill>
              </a:rPr>
            </a:br>
            <a:r>
              <a:rPr lang="en-US" sz="2400" i="1" dirty="0">
                <a:solidFill>
                  <a:schemeClr val="bg1"/>
                </a:solidFill>
              </a:rPr>
              <a:t>January 14, 2025</a:t>
            </a:r>
            <a:endParaRPr lang="en-US" sz="3600" i="1" dirty="0">
              <a:solidFill>
                <a:schemeClr val="bg1"/>
              </a:solidFill>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prstClr val="white"/>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2800" b="0" i="0" u="none" strike="noStrike" kern="1200" cap="none" spc="0" normalizeH="0" baseline="0" noProof="0" dirty="0">
              <a:ln>
                <a:noFill/>
              </a:ln>
              <a:solidFill>
                <a:prstClr val="white"/>
              </a:solidFill>
              <a:effectLst/>
              <a:uLnTx/>
              <a:uFillTx/>
              <a:latin typeface="Frutiger LT Std 57 Cn" pitchFamily="34" charset="0"/>
              <a:ea typeface="+mn-ea"/>
              <a:cs typeface="+mn-cs"/>
            </a:endParaRPr>
          </a:p>
        </p:txBody>
      </p:sp>
      <p:pic>
        <p:nvPicPr>
          <p:cNvPr id="1032" name="Picture 8" descr="Capitol Alert California News | The Sacramento Bee">
            <a:extLst>
              <a:ext uri="{FF2B5EF4-FFF2-40B4-BE49-F238E27FC236}">
                <a16:creationId xmlns:a16="http://schemas.microsoft.com/office/drawing/2014/main" id="{16394A80-A40D-6AE9-B430-893F0929D6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0980" y="2895600"/>
            <a:ext cx="3724495"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45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oup of birds flying in the sky&#10;&#10;Description automatically generated">
            <a:extLst>
              <a:ext uri="{FF2B5EF4-FFF2-40B4-BE49-F238E27FC236}">
                <a16:creationId xmlns:a16="http://schemas.microsoft.com/office/drawing/2014/main" id="{0EC43A8E-9BC7-4242-B1EF-38D13013531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648" y="-1055994"/>
            <a:ext cx="12460404" cy="9220197"/>
          </a:xfrm>
          <a:prstGeom prst="rect">
            <a:avLst/>
          </a:prstGeom>
        </p:spPr>
      </p:pic>
      <p:sp>
        <p:nvSpPr>
          <p:cNvPr id="8" name="Title 7"/>
          <p:cNvSpPr>
            <a:spLocks noGrp="1"/>
          </p:cNvSpPr>
          <p:nvPr>
            <p:ph type="title"/>
          </p:nvPr>
        </p:nvSpPr>
        <p:spPr>
          <a:xfrm>
            <a:off x="2231136" y="724667"/>
            <a:ext cx="7729728" cy="1188720"/>
          </a:xfrm>
          <a:noFill/>
          <a:ln>
            <a:solidFill>
              <a:srgbClr val="FFFFFF"/>
            </a:solidFill>
          </a:ln>
        </p:spPr>
        <p:txBody>
          <a:bodyPr>
            <a:noAutofit/>
          </a:bodyPr>
          <a:lstStyle/>
          <a:p>
            <a:r>
              <a:rPr lang="en-US" sz="1800" b="1" dirty="0">
                <a:solidFill>
                  <a:schemeClr val="tx1"/>
                </a:solidFill>
                <a:latin typeface="+mj-lt"/>
              </a:rPr>
              <a:t>Sb 1187 – tribal housing reconstitution and resiliency act</a:t>
            </a:r>
            <a:br>
              <a:rPr lang="en-US" sz="1800" b="1" dirty="0"/>
            </a:br>
            <a:br>
              <a:rPr lang="en-US" sz="1800" b="1" dirty="0"/>
            </a:br>
            <a:r>
              <a:rPr lang="en-US" sz="1800" b="1" err="1">
                <a:solidFill>
                  <a:schemeClr val="tx1"/>
                </a:solidFill>
                <a:latin typeface="+mj-lt"/>
              </a:rPr>
              <a:t>mcguire</a:t>
            </a:r>
            <a:r>
              <a:rPr lang="en-US" sz="1800" b="1" dirty="0">
                <a:solidFill>
                  <a:schemeClr val="tx1"/>
                </a:solidFill>
                <a:latin typeface="+mj-lt"/>
              </a:rPr>
              <a:t> (d)</a:t>
            </a:r>
          </a:p>
        </p:txBody>
      </p:sp>
      <p:sp>
        <p:nvSpPr>
          <p:cNvPr id="6" name="Content Placeholder 5"/>
          <p:cNvSpPr>
            <a:spLocks noGrp="1"/>
          </p:cNvSpPr>
          <p:nvPr>
            <p:ph idx="1"/>
          </p:nvPr>
        </p:nvSpPr>
        <p:spPr>
          <a:xfrm>
            <a:off x="2231136" y="2239984"/>
            <a:ext cx="7729728" cy="3101983"/>
          </a:xfrm>
        </p:spPr>
        <p:txBody>
          <a:bodyPr vert="horz" lIns="91440" tIns="45720" rIns="91440" bIns="45720" rtlCol="0" anchor="t">
            <a:normAutofit/>
          </a:bodyPr>
          <a:lstStyle/>
          <a:p>
            <a:r>
              <a:rPr lang="en-US" sz="2000" dirty="0">
                <a:solidFill>
                  <a:schemeClr val="bg1"/>
                </a:solidFill>
                <a:latin typeface="+mn-lt"/>
              </a:rPr>
              <a:t>Creates a new program solely to address tribal housing needs</a:t>
            </a:r>
          </a:p>
          <a:p>
            <a:r>
              <a:rPr lang="en-US" sz="2000" dirty="0">
                <a:solidFill>
                  <a:schemeClr val="bg1"/>
                </a:solidFill>
                <a:latin typeface="+mn-lt"/>
              </a:rPr>
              <a:t>Will manage the construction and rehabilitation </a:t>
            </a:r>
            <a:r>
              <a:rPr lang="en-US" sz="2000" dirty="0">
                <a:solidFill>
                  <a:schemeClr val="bg1"/>
                </a:solidFill>
              </a:rPr>
              <a:t>of rental and owned housing</a:t>
            </a:r>
            <a:endParaRPr lang="en-US" sz="2000" dirty="0">
              <a:solidFill>
                <a:schemeClr val="bg1"/>
              </a:solidFill>
              <a:latin typeface="+mn-lt"/>
            </a:endParaRPr>
          </a:p>
          <a:p>
            <a:pPr marL="0" indent="0">
              <a:buNone/>
            </a:pPr>
            <a:endParaRPr lang="en-US" dirty="0">
              <a:latin typeface="+mn-lt"/>
            </a:endParaRPr>
          </a:p>
          <a:p>
            <a:pPr marL="0" indent="0">
              <a:buNone/>
            </a:pPr>
            <a:endParaRPr lang="en-US" dirty="0">
              <a:latin typeface="+mn-lt"/>
            </a:endParaRPr>
          </a:p>
        </p:txBody>
      </p:sp>
      <p:sp>
        <p:nvSpPr>
          <p:cNvPr id="4" name="Slide Number Placeholder 3"/>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D57F1E4F-1CFF-5643-939E-217C01CDF565}" type="slidenum">
              <a:rPr lang="en-US"/>
              <a:pPr>
                <a:lnSpc>
                  <a:spcPct val="90000"/>
                </a:lnSpc>
                <a:spcAft>
                  <a:spcPts val="600"/>
                </a:spcAft>
              </a:pPr>
              <a:t>10</a:t>
            </a:fld>
            <a:endParaRPr lang="en-US"/>
          </a:p>
        </p:txBody>
      </p:sp>
    </p:spTree>
    <p:extLst>
      <p:ext uri="{BB962C8B-B14F-4D97-AF65-F5344CB8AC3E}">
        <p14:creationId xmlns:p14="http://schemas.microsoft.com/office/powerpoint/2010/main" val="176295127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8184559" y="643467"/>
            <a:ext cx="3363974" cy="1728044"/>
          </a:xfrm>
          <a:noFill/>
          <a:ln>
            <a:solidFill>
              <a:schemeClr val="bg1"/>
            </a:solidFill>
          </a:ln>
        </p:spPr>
        <p:txBody>
          <a:bodyPr wrap="square">
            <a:normAutofit fontScale="90000"/>
          </a:bodyPr>
          <a:lstStyle/>
          <a:p>
            <a:r>
              <a:rPr lang="en-US" sz="1800" b="1" dirty="0">
                <a:solidFill>
                  <a:schemeClr val="bg1"/>
                </a:solidFill>
                <a:latin typeface="+mj-lt"/>
              </a:rPr>
              <a:t>Sb 1415 – </a:t>
            </a:r>
            <a:r>
              <a:rPr lang="en-US" sz="1800" b="1" err="1">
                <a:solidFill>
                  <a:schemeClr val="bg1"/>
                </a:solidFill>
                <a:latin typeface="+mj-lt"/>
              </a:rPr>
              <a:t>Calworks</a:t>
            </a:r>
            <a:r>
              <a:rPr lang="en-US" sz="1800" b="1" dirty="0">
                <a:solidFill>
                  <a:schemeClr val="bg1"/>
                </a:solidFill>
                <a:latin typeface="+mj-lt"/>
              </a:rPr>
              <a:t> – permanent housing assistance</a:t>
            </a:r>
            <a:br>
              <a:rPr lang="en-US" sz="1800" b="1" dirty="0"/>
            </a:br>
            <a:br>
              <a:rPr lang="en-US" sz="1800" b="1" dirty="0"/>
            </a:br>
            <a:r>
              <a:rPr lang="en-US" sz="1800" b="1" dirty="0">
                <a:solidFill>
                  <a:schemeClr val="bg1"/>
                </a:solidFill>
                <a:latin typeface="+mj-lt"/>
              </a:rPr>
              <a:t>glazer (d)</a:t>
            </a:r>
          </a:p>
        </p:txBody>
      </p:sp>
      <p:sp>
        <p:nvSpPr>
          <p:cNvPr id="6" name="Content Placeholder 5"/>
          <p:cNvSpPr>
            <a:spLocks noGrp="1"/>
          </p:cNvSpPr>
          <p:nvPr>
            <p:ph idx="1"/>
          </p:nvPr>
        </p:nvSpPr>
        <p:spPr>
          <a:xfrm>
            <a:off x="8184558" y="2638044"/>
            <a:ext cx="3363974" cy="3415622"/>
          </a:xfrm>
        </p:spPr>
        <p:txBody>
          <a:bodyPr vert="horz" lIns="91440" tIns="45720" rIns="91440" bIns="45720" rtlCol="0" anchor="t">
            <a:normAutofit/>
          </a:bodyPr>
          <a:lstStyle/>
          <a:p>
            <a:pPr marL="0" indent="0">
              <a:buNone/>
            </a:pPr>
            <a:r>
              <a:rPr lang="en-US" sz="2000" dirty="0">
                <a:solidFill>
                  <a:schemeClr val="bg1"/>
                </a:solidFill>
                <a:latin typeface="+mn-lt"/>
              </a:rPr>
              <a:t>Changes the eligibility for CALWORKS eviction prevention payments</a:t>
            </a:r>
          </a:p>
          <a:p>
            <a:pPr marL="0" indent="0">
              <a:buNone/>
            </a:pPr>
            <a:endParaRPr lang="en-US" dirty="0">
              <a:solidFill>
                <a:schemeClr val="bg1"/>
              </a:solidFill>
              <a:latin typeface="+mn-lt"/>
            </a:endParaRPr>
          </a:p>
          <a:p>
            <a:pPr marL="0" indent="0">
              <a:buNone/>
            </a:pPr>
            <a:endParaRPr lang="en-US" dirty="0">
              <a:solidFill>
                <a:schemeClr val="bg1"/>
              </a:solidFill>
              <a:latin typeface="+mn-lt"/>
            </a:endParaRPr>
          </a:p>
        </p:txBody>
      </p:sp>
      <p:sp>
        <p:nvSpPr>
          <p:cNvPr id="4" name="Slide Number Placeholder 3"/>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D57F1E4F-1CFF-5643-939E-217C01CDF565}" type="slidenum">
              <a:rPr lang="en-US"/>
              <a:pPr>
                <a:lnSpc>
                  <a:spcPct val="90000"/>
                </a:lnSpc>
                <a:spcAft>
                  <a:spcPts val="600"/>
                </a:spcAft>
              </a:pPr>
              <a:t>11</a:t>
            </a:fld>
            <a:endParaRPr lang="en-US"/>
          </a:p>
        </p:txBody>
      </p:sp>
      <p:pic>
        <p:nvPicPr>
          <p:cNvPr id="2" name="Picture 1" descr="A dog lying on a bed&#10;&#10;Description automatically generated">
            <a:extLst>
              <a:ext uri="{FF2B5EF4-FFF2-40B4-BE49-F238E27FC236}">
                <a16:creationId xmlns:a16="http://schemas.microsoft.com/office/drawing/2014/main" id="{D252A444-304A-FD8F-0118-87F7330E121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9418" y="1230718"/>
            <a:ext cx="7307239" cy="4817370"/>
          </a:xfrm>
          <a:prstGeom prst="rect">
            <a:avLst/>
          </a:prstGeom>
        </p:spPr>
      </p:pic>
    </p:spTree>
    <p:extLst>
      <p:ext uri="{BB962C8B-B14F-4D97-AF65-F5344CB8AC3E}">
        <p14:creationId xmlns:p14="http://schemas.microsoft.com/office/powerpoint/2010/main" val="3914517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804672" y="806667"/>
            <a:ext cx="4475892" cy="1672078"/>
          </a:xfrm>
          <a:solidFill>
            <a:srgbClr val="FFFFFF"/>
          </a:solidFill>
          <a:ln>
            <a:solidFill>
              <a:srgbClr val="404040"/>
            </a:solidFill>
          </a:ln>
        </p:spPr>
        <p:txBody>
          <a:bodyPr>
            <a:normAutofit fontScale="90000"/>
          </a:bodyPr>
          <a:lstStyle/>
          <a:p>
            <a:r>
              <a:rPr lang="en-US" sz="1800" b="1" dirty="0">
                <a:latin typeface="+mj-lt"/>
              </a:rPr>
              <a:t>AB 2053 – pupil instruction about abusive relationships</a:t>
            </a:r>
            <a:br>
              <a:rPr lang="en-US" sz="1800" b="1" dirty="0"/>
            </a:br>
            <a:br>
              <a:rPr lang="en-US" sz="1800" b="1" dirty="0"/>
            </a:br>
            <a:r>
              <a:rPr lang="en-US" sz="1800" b="1" err="1">
                <a:latin typeface="+mj-lt"/>
              </a:rPr>
              <a:t>mathis</a:t>
            </a:r>
            <a:r>
              <a:rPr lang="en-US" sz="1800" b="1" dirty="0">
                <a:latin typeface="+mj-lt"/>
              </a:rPr>
              <a:t> (r), hoover (r), et al</a:t>
            </a:r>
          </a:p>
        </p:txBody>
      </p:sp>
      <p:sp>
        <p:nvSpPr>
          <p:cNvPr id="17" name="Content Placeholder 16"/>
          <p:cNvSpPr>
            <a:spLocks noGrp="1"/>
          </p:cNvSpPr>
          <p:nvPr>
            <p:ph idx="1"/>
          </p:nvPr>
        </p:nvSpPr>
        <p:spPr>
          <a:xfrm>
            <a:off x="804672" y="2858703"/>
            <a:ext cx="4475892" cy="3042547"/>
          </a:xfrm>
        </p:spPr>
        <p:txBody>
          <a:bodyPr>
            <a:normAutofit/>
          </a:bodyPr>
          <a:lstStyle/>
          <a:p>
            <a:pPr marL="0" indent="0">
              <a:buNone/>
            </a:pPr>
            <a:endParaRPr lang="en-US">
              <a:solidFill>
                <a:srgbClr val="FFFFFF"/>
              </a:solidFill>
            </a:endParaRPr>
          </a:p>
          <a:p>
            <a:pPr marL="0" indent="0">
              <a:buNone/>
            </a:pPr>
            <a:endParaRPr lang="en-US">
              <a:solidFill>
                <a:srgbClr val="FFFFFF"/>
              </a:solidFill>
            </a:endParaRPr>
          </a:p>
          <a:p>
            <a:endParaRPr lang="en-US">
              <a:solidFill>
                <a:srgbClr val="FFFFFF"/>
              </a:solidFill>
            </a:endParaRPr>
          </a:p>
        </p:txBody>
      </p:sp>
      <p:sp>
        <p:nvSpPr>
          <p:cNvPr id="36" name="Rectangle 35">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D57F1E4F-1CFF-5643-939E-217C01CDF565}" type="slidenum">
              <a:rPr lang="en-US"/>
              <a:pPr>
                <a:lnSpc>
                  <a:spcPct val="90000"/>
                </a:lnSpc>
                <a:spcAft>
                  <a:spcPts val="600"/>
                </a:spcAft>
              </a:pPr>
              <a:t>12</a:t>
            </a:fld>
            <a:endParaRPr lang="en-US"/>
          </a:p>
        </p:txBody>
      </p:sp>
      <p:sp>
        <p:nvSpPr>
          <p:cNvPr id="8" name="Content Placeholder 5">
            <a:extLst>
              <a:ext uri="{FF2B5EF4-FFF2-40B4-BE49-F238E27FC236}">
                <a16:creationId xmlns:a16="http://schemas.microsoft.com/office/drawing/2014/main" id="{A7189143-0B5F-4AC3-B686-F4CEF59E2E1F}"/>
              </a:ext>
            </a:extLst>
          </p:cNvPr>
          <p:cNvSpPr txBox="1">
            <a:spLocks/>
          </p:cNvSpPr>
          <p:nvPr/>
        </p:nvSpPr>
        <p:spPr>
          <a:xfrm>
            <a:off x="804672" y="2904187"/>
            <a:ext cx="3363974" cy="341562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bg1"/>
                </a:solidFill>
              </a:rPr>
              <a:t>Requires California Healthy Youth Act instruction to include 24/7 resources for students re: adolescent relationship abuse and IPV, including national and local DV hotlines</a:t>
            </a:r>
          </a:p>
          <a:p>
            <a:pPr marL="0" indent="0">
              <a:buFont typeface="Arial" panose="020B0604020202020204" pitchFamily="34" charset="0"/>
              <a:buNone/>
            </a:pPr>
            <a:endParaRPr lang="en-US" dirty="0">
              <a:solidFill>
                <a:schemeClr val="bg1"/>
              </a:solidFill>
            </a:endParaRPr>
          </a:p>
          <a:p>
            <a:pPr marL="0" indent="0">
              <a:buFont typeface="Arial" panose="020B0604020202020204" pitchFamily="34" charset="0"/>
              <a:buNone/>
            </a:pPr>
            <a:endParaRPr lang="en-US" dirty="0">
              <a:solidFill>
                <a:schemeClr val="bg1"/>
              </a:solidFill>
            </a:endParaRPr>
          </a:p>
        </p:txBody>
      </p:sp>
      <p:pic>
        <p:nvPicPr>
          <p:cNvPr id="2" name="Picture 1" descr="Free Images : nature, animal, cute, daytime, wildlife, zoo, sitting, small, park, mammal, rodent ...">
            <a:extLst>
              <a:ext uri="{FF2B5EF4-FFF2-40B4-BE49-F238E27FC236}">
                <a16:creationId xmlns:a16="http://schemas.microsoft.com/office/drawing/2014/main" id="{B541F0E3-25D1-9A52-1AC3-0D3FB1AE635B}"/>
              </a:ext>
            </a:extLst>
          </p:cNvPr>
          <p:cNvPicPr>
            <a:picLocks noChangeAspect="1"/>
          </p:cNvPicPr>
          <p:nvPr/>
        </p:nvPicPr>
        <p:blipFill>
          <a:blip r:embed="rId3"/>
          <a:stretch>
            <a:fillRect/>
          </a:stretch>
        </p:blipFill>
        <p:spPr>
          <a:xfrm>
            <a:off x="6545179" y="342900"/>
            <a:ext cx="5197642" cy="6172200"/>
          </a:xfrm>
          <a:prstGeom prst="rect">
            <a:avLst/>
          </a:prstGeom>
        </p:spPr>
      </p:pic>
    </p:spTree>
    <p:extLst>
      <p:ext uri="{BB962C8B-B14F-4D97-AF65-F5344CB8AC3E}">
        <p14:creationId xmlns:p14="http://schemas.microsoft.com/office/powerpoint/2010/main" val="1110273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45A50C5-A38B-4F4C-8E52-050EA5323DB6}"/>
              </a:ext>
            </a:extLst>
          </p:cNvPr>
          <p:cNvSpPr>
            <a:spLocks noGrp="1"/>
          </p:cNvSpPr>
          <p:nvPr>
            <p:ph type="title"/>
          </p:nvPr>
        </p:nvSpPr>
        <p:spPr>
          <a:xfrm>
            <a:off x="2231136" y="4690531"/>
            <a:ext cx="7729728" cy="1188720"/>
          </a:xfrm>
          <a:noFill/>
          <a:ln>
            <a:solidFill>
              <a:srgbClr val="FFFFFF"/>
            </a:solidFill>
          </a:ln>
        </p:spPr>
        <p:txBody>
          <a:bodyPr>
            <a:normAutofit/>
          </a:bodyPr>
          <a:lstStyle/>
          <a:p>
            <a:r>
              <a:rPr lang="en-US">
                <a:solidFill>
                  <a:schemeClr val="tx1"/>
                </a:solidFill>
              </a:rPr>
              <a:t>Happy New Year!</a:t>
            </a:r>
          </a:p>
        </p:txBody>
      </p:sp>
      <p:sp>
        <p:nvSpPr>
          <p:cNvPr id="17" name="Content Placeholder 16"/>
          <p:cNvSpPr>
            <a:spLocks noGrp="1"/>
          </p:cNvSpPr>
          <p:nvPr>
            <p:ph idx="1"/>
          </p:nvPr>
        </p:nvSpPr>
        <p:spPr>
          <a:xfrm>
            <a:off x="2231136" y="2638044"/>
            <a:ext cx="7729728" cy="3101983"/>
          </a:xfrm>
        </p:spPr>
        <p:txBody>
          <a:bodyPr>
            <a:normAutofit/>
          </a:bodyPr>
          <a:lstStyle/>
          <a:p>
            <a:pPr marL="0" indent="0">
              <a:buNone/>
            </a:pPr>
            <a:endParaRPr lang="en-US" dirty="0"/>
          </a:p>
          <a:p>
            <a:pPr marL="0" indent="0">
              <a:buNone/>
            </a:pPr>
            <a:endParaRPr lang="en-US" dirty="0"/>
          </a:p>
          <a:p>
            <a:endParaRPr lang="en-US" dirty="0"/>
          </a:p>
        </p:txBody>
      </p:sp>
      <p:sp>
        <p:nvSpPr>
          <p:cNvPr id="5" name="Slide Number Placeholder 4"/>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D57F1E4F-1CFF-5643-939E-217C01CDF565}" type="slidenum">
              <a:rPr lang="en-US"/>
              <a:pPr>
                <a:lnSpc>
                  <a:spcPct val="90000"/>
                </a:lnSpc>
                <a:spcAft>
                  <a:spcPts val="600"/>
                </a:spcAft>
              </a:pPr>
              <a:t>13</a:t>
            </a:fld>
            <a:endParaRPr lang="en-US"/>
          </a:p>
        </p:txBody>
      </p:sp>
      <p:sp>
        <p:nvSpPr>
          <p:cNvPr id="2" name="Rectangle 1">
            <a:extLst>
              <a:ext uri="{FF2B5EF4-FFF2-40B4-BE49-F238E27FC236}">
                <a16:creationId xmlns:a16="http://schemas.microsoft.com/office/drawing/2014/main" id="{B18C456E-0414-4ED0-B534-4C0E490F11F6}"/>
              </a:ext>
            </a:extLst>
          </p:cNvPr>
          <p:cNvSpPr/>
          <p:nvPr/>
        </p:nvSpPr>
        <p:spPr>
          <a:xfrm>
            <a:off x="3974425" y="3244334"/>
            <a:ext cx="4243149" cy="369332"/>
          </a:xfrm>
          <a:prstGeom prst="rect">
            <a:avLst/>
          </a:prstGeom>
        </p:spPr>
        <p:txBody>
          <a:bodyPr wrap="none">
            <a:spAutoFit/>
          </a:bodyPr>
          <a:lstStyle/>
          <a:p>
            <a:r>
              <a:rPr lang="en-US" dirty="0">
                <a:solidFill>
                  <a:srgbClr val="000000"/>
                </a:solidFill>
                <a:latin typeface="century-gothic"/>
              </a:rPr>
              <a:t>https://www.wickedmovie.com/gallery/</a:t>
            </a:r>
            <a:endParaRPr lang="en-US" dirty="0"/>
          </a:p>
        </p:txBody>
      </p:sp>
      <p:sp>
        <p:nvSpPr>
          <p:cNvPr id="3" name="Rectangle 2">
            <a:extLst>
              <a:ext uri="{FF2B5EF4-FFF2-40B4-BE49-F238E27FC236}">
                <a16:creationId xmlns:a16="http://schemas.microsoft.com/office/drawing/2014/main" id="{20E665B8-33EF-4CF3-A917-2F786585D7AB}"/>
              </a:ext>
            </a:extLst>
          </p:cNvPr>
          <p:cNvSpPr/>
          <p:nvPr/>
        </p:nvSpPr>
        <p:spPr>
          <a:xfrm>
            <a:off x="3974425" y="3244334"/>
            <a:ext cx="4243149" cy="369332"/>
          </a:xfrm>
          <a:prstGeom prst="rect">
            <a:avLst/>
          </a:prstGeom>
        </p:spPr>
        <p:txBody>
          <a:bodyPr wrap="none">
            <a:spAutoFit/>
          </a:bodyPr>
          <a:lstStyle/>
          <a:p>
            <a:r>
              <a:rPr lang="en-US" dirty="0">
                <a:solidFill>
                  <a:srgbClr val="000000"/>
                </a:solidFill>
                <a:latin typeface="century-gothic"/>
              </a:rPr>
              <a:t>https://www.wickedmovie.com/gallery/</a:t>
            </a:r>
            <a:endParaRPr lang="en-US" dirty="0"/>
          </a:p>
        </p:txBody>
      </p:sp>
      <p:sp>
        <p:nvSpPr>
          <p:cNvPr id="6" name="Rectangle 5">
            <a:extLst>
              <a:ext uri="{FF2B5EF4-FFF2-40B4-BE49-F238E27FC236}">
                <a16:creationId xmlns:a16="http://schemas.microsoft.com/office/drawing/2014/main" id="{48EB7FCB-CF56-46D6-8D71-FDAE3E9BD158}"/>
              </a:ext>
            </a:extLst>
          </p:cNvPr>
          <p:cNvSpPr/>
          <p:nvPr/>
        </p:nvSpPr>
        <p:spPr>
          <a:xfrm>
            <a:off x="3974425" y="3244334"/>
            <a:ext cx="4243149" cy="369332"/>
          </a:xfrm>
          <a:prstGeom prst="rect">
            <a:avLst/>
          </a:prstGeom>
        </p:spPr>
        <p:txBody>
          <a:bodyPr wrap="none">
            <a:spAutoFit/>
          </a:bodyPr>
          <a:lstStyle/>
          <a:p>
            <a:r>
              <a:rPr lang="en-US" dirty="0">
                <a:solidFill>
                  <a:srgbClr val="000000"/>
                </a:solidFill>
                <a:latin typeface="century-gothic"/>
              </a:rPr>
              <a:t>https://www.wickedmovie.com/gallery/</a:t>
            </a:r>
            <a:endParaRPr lang="en-US" dirty="0"/>
          </a:p>
        </p:txBody>
      </p:sp>
      <p:pic>
        <p:nvPicPr>
          <p:cNvPr id="4" name="Picture 3" descr="A dog sleeping on a couch&#10;&#10;Description automatically generated">
            <a:extLst>
              <a:ext uri="{FF2B5EF4-FFF2-40B4-BE49-F238E27FC236}">
                <a16:creationId xmlns:a16="http://schemas.microsoft.com/office/drawing/2014/main" id="{8C524CF7-B5C7-846F-FDDB-BE892C7FB962}"/>
              </a:ext>
            </a:extLst>
          </p:cNvPr>
          <p:cNvPicPr>
            <a:picLocks noChangeAspect="1"/>
          </p:cNvPicPr>
          <p:nvPr/>
        </p:nvPicPr>
        <p:blipFill>
          <a:blip r:embed="rId3"/>
          <a:srcRect t="33643" r="-234" b="10764"/>
          <a:stretch/>
        </p:blipFill>
        <p:spPr>
          <a:xfrm>
            <a:off x="1163201" y="251176"/>
            <a:ext cx="9860910" cy="4148960"/>
          </a:xfrm>
          <a:prstGeom prst="rect">
            <a:avLst/>
          </a:prstGeom>
        </p:spPr>
      </p:pic>
    </p:spTree>
    <p:extLst>
      <p:ext uri="{BB962C8B-B14F-4D97-AF65-F5344CB8AC3E}">
        <p14:creationId xmlns:p14="http://schemas.microsoft.com/office/powerpoint/2010/main" val="384393124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669471" y="3125919"/>
            <a:ext cx="10811304" cy="15512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23" name="Title 1"/>
          <p:cNvSpPr>
            <a:spLocks noGrp="1"/>
          </p:cNvSpPr>
          <p:nvPr>
            <p:ph type="title"/>
          </p:nvPr>
        </p:nvSpPr>
        <p:spPr>
          <a:xfrm>
            <a:off x="1867556" y="587222"/>
            <a:ext cx="8926024" cy="1250243"/>
          </a:xfrm>
        </p:spPr>
        <p:txBody>
          <a:bodyPr>
            <a:normAutofit/>
          </a:bodyPr>
          <a:lstStyle/>
          <a:p>
            <a:pPr algn="ctr"/>
            <a:r>
              <a:rPr lang="en-US" dirty="0"/>
              <a:t>AB 1962</a:t>
            </a:r>
            <a:br>
              <a:rPr lang="en-US" dirty="0"/>
            </a:br>
            <a:r>
              <a:rPr lang="en-US" dirty="0"/>
              <a:t>Crimes: Disorderly Conduct (“revenge porn”)</a:t>
            </a:r>
          </a:p>
        </p:txBody>
      </p:sp>
      <p:sp>
        <p:nvSpPr>
          <p:cNvPr id="4" name="Content Placeholder 3">
            <a:extLst>
              <a:ext uri="{FF2B5EF4-FFF2-40B4-BE49-F238E27FC236}">
                <a16:creationId xmlns:a16="http://schemas.microsoft.com/office/drawing/2014/main" id="{464368C1-705A-6942-BE32-CCEC3B3670C1}"/>
              </a:ext>
            </a:extLst>
          </p:cNvPr>
          <p:cNvSpPr>
            <a:spLocks noGrp="1"/>
          </p:cNvSpPr>
          <p:nvPr>
            <p:ph sz="half" idx="1"/>
          </p:nvPr>
        </p:nvSpPr>
        <p:spPr>
          <a:xfrm>
            <a:off x="295259" y="2354164"/>
            <a:ext cx="5800741" cy="4362450"/>
          </a:xfrm>
        </p:spPr>
        <p:txBody>
          <a:bodyPr>
            <a:noAutofit/>
          </a:bodyPr>
          <a:lstStyle/>
          <a:p>
            <a:pPr marL="0" indent="0">
              <a:buNone/>
            </a:pPr>
            <a:r>
              <a:rPr lang="en-US" sz="2000" dirty="0">
                <a:solidFill>
                  <a:schemeClr val="accent6">
                    <a:lumMod val="75000"/>
                  </a:schemeClr>
                </a:solidFill>
              </a:rPr>
              <a:t>“Revenge porn”- intentionally distribute or cause to be distribute intimate images of another person</a:t>
            </a:r>
          </a:p>
          <a:p>
            <a:pPr marL="0" indent="0">
              <a:buNone/>
            </a:pPr>
            <a:r>
              <a:rPr lang="en-US" sz="2000" dirty="0">
                <a:solidFill>
                  <a:schemeClr val="accent6">
                    <a:lumMod val="75000"/>
                  </a:schemeClr>
                </a:solidFill>
              </a:rPr>
              <a:t>Punishable by up to one year in county jail</a:t>
            </a:r>
          </a:p>
          <a:p>
            <a:pPr marL="0" indent="0">
              <a:buNone/>
            </a:pPr>
            <a:r>
              <a:rPr lang="en-US" sz="2000" dirty="0">
                <a:solidFill>
                  <a:schemeClr val="accent6">
                    <a:lumMod val="75000"/>
                  </a:schemeClr>
                </a:solidFill>
              </a:rPr>
              <a:t>Elements:</a:t>
            </a:r>
          </a:p>
          <a:p>
            <a:pPr>
              <a:buAutoNum type="arabicPeriod"/>
            </a:pPr>
            <a:r>
              <a:rPr lang="en-US" sz="2000" dirty="0">
                <a:solidFill>
                  <a:schemeClr val="accent6">
                    <a:lumMod val="75000"/>
                  </a:schemeClr>
                </a:solidFill>
              </a:rPr>
              <a:t>Person distributing the image knows or should know the image will cause serious emotional distress</a:t>
            </a:r>
          </a:p>
          <a:p>
            <a:pPr>
              <a:buAutoNum type="arabicPeriod"/>
            </a:pPr>
            <a:r>
              <a:rPr lang="en-US" sz="2000" dirty="0">
                <a:solidFill>
                  <a:schemeClr val="accent6">
                    <a:lumMod val="75000"/>
                  </a:schemeClr>
                </a:solidFill>
              </a:rPr>
              <a:t>Person depicted actually suffers serious emotional distress </a:t>
            </a:r>
          </a:p>
          <a:p>
            <a:pPr>
              <a:buAutoNum type="arabicPeriod"/>
            </a:pPr>
            <a:r>
              <a:rPr lang="en-US" sz="2000" dirty="0">
                <a:solidFill>
                  <a:schemeClr val="accent6">
                    <a:lumMod val="75000"/>
                  </a:schemeClr>
                </a:solidFill>
              </a:rPr>
              <a:t>Person depicted + person distributing understood/agreed the images would remain private</a:t>
            </a:r>
          </a:p>
          <a:p>
            <a:pPr marL="0" indent="0">
              <a:buNone/>
            </a:pPr>
            <a:r>
              <a:rPr lang="en-US" sz="1600" dirty="0">
                <a:solidFill>
                  <a:schemeClr val="accent6">
                    <a:lumMod val="75000"/>
                  </a:schemeClr>
                </a:solidFill>
              </a:rPr>
              <a:t> </a:t>
            </a:r>
          </a:p>
        </p:txBody>
      </p:sp>
      <p:sp>
        <p:nvSpPr>
          <p:cNvPr id="6" name="Content Placeholder 5">
            <a:extLst>
              <a:ext uri="{FF2B5EF4-FFF2-40B4-BE49-F238E27FC236}">
                <a16:creationId xmlns:a16="http://schemas.microsoft.com/office/drawing/2014/main" id="{AA790121-627F-E345-A1A2-60B08A48B97C}"/>
              </a:ext>
            </a:extLst>
          </p:cNvPr>
          <p:cNvSpPr>
            <a:spLocks noGrp="1"/>
          </p:cNvSpPr>
          <p:nvPr>
            <p:ph sz="half" idx="2"/>
          </p:nvPr>
        </p:nvSpPr>
        <p:spPr>
          <a:xfrm>
            <a:off x="6960020" y="2364901"/>
            <a:ext cx="5231980" cy="4264499"/>
          </a:xfrm>
        </p:spPr>
        <p:txBody>
          <a:bodyPr>
            <a:normAutofit/>
          </a:bodyPr>
          <a:lstStyle/>
          <a:p>
            <a:pPr marL="0" indent="0">
              <a:buNone/>
            </a:pPr>
            <a:r>
              <a:rPr lang="en-US" sz="2400" dirty="0"/>
              <a:t>#3 expands to include two additional scenarios:</a:t>
            </a:r>
          </a:p>
          <a:p>
            <a:pPr>
              <a:buAutoNum type="arabicPeriod"/>
            </a:pPr>
            <a:r>
              <a:rPr lang="en-US" sz="2400" dirty="0"/>
              <a:t>Person who distributed the images recorded images without the other person’s consent and under circumstances in which the depicted person had a reasonable expectation of privacy OR</a:t>
            </a:r>
          </a:p>
          <a:p>
            <a:pPr>
              <a:buAutoNum type="arabicPeriod"/>
            </a:pPr>
            <a:r>
              <a:rPr lang="en-US" sz="2400" dirty="0"/>
              <a:t>Person distributing the image stole the images from the person depicted </a:t>
            </a:r>
          </a:p>
        </p:txBody>
      </p:sp>
      <p:sp>
        <p:nvSpPr>
          <p:cNvPr id="2" name="Slide Number Placeholder 4">
            <a:extLst>
              <a:ext uri="{FF2B5EF4-FFF2-40B4-BE49-F238E27FC236}">
                <a16:creationId xmlns:a16="http://schemas.microsoft.com/office/drawing/2014/main" id="{1CCC7D90-69E8-570E-3552-04B6AC7F5429}"/>
              </a:ext>
            </a:extLst>
          </p:cNvPr>
          <p:cNvSpPr>
            <a:spLocks noGrp="1"/>
          </p:cNvSpPr>
          <p:nvPr>
            <p:ph type="sldNum" sz="quarter" idx="12"/>
          </p:nvPr>
        </p:nvSpPr>
        <p:spPr>
          <a:xfrm>
            <a:off x="1035254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prstClr val="white"/>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2800" b="0" i="0" u="none" strike="noStrike" kern="1200" cap="none" spc="0" normalizeH="0" baseline="0" noProof="0" dirty="0">
              <a:ln>
                <a:noFill/>
              </a:ln>
              <a:solidFill>
                <a:prstClr val="white"/>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3062280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itle 1"/>
          <p:cNvSpPr>
            <a:spLocks noGrp="1"/>
          </p:cNvSpPr>
          <p:nvPr>
            <p:ph type="title"/>
          </p:nvPr>
        </p:nvSpPr>
        <p:spPr>
          <a:xfrm>
            <a:off x="1574832" y="907351"/>
            <a:ext cx="8761413" cy="706964"/>
          </a:xfrm>
        </p:spPr>
        <p:txBody>
          <a:bodyPr>
            <a:noAutofit/>
          </a:bodyPr>
          <a:lstStyle/>
          <a:p>
            <a:pPr algn="ctr">
              <a:lnSpc>
                <a:spcPct val="90000"/>
              </a:lnSpc>
            </a:pPr>
            <a:br>
              <a:rPr lang="en-US" dirty="0">
                <a:solidFill>
                  <a:srgbClr val="EBEBEB"/>
                </a:solidFill>
              </a:rPr>
            </a:br>
            <a:r>
              <a:rPr lang="en-US" dirty="0">
                <a:solidFill>
                  <a:srgbClr val="EBEBEB"/>
                </a:solidFill>
              </a:rPr>
              <a:t>SB 1069: Office of the Inspector General</a:t>
            </a:r>
            <a:br>
              <a:rPr lang="en-US" dirty="0">
                <a:solidFill>
                  <a:srgbClr val="EBEBEB"/>
                </a:solidFill>
              </a:rPr>
            </a:br>
            <a:endParaRPr lang="en-US" dirty="0">
              <a:solidFill>
                <a:srgbClr val="EBEBEB"/>
              </a:solidFill>
            </a:endParaRPr>
          </a:p>
        </p:txBody>
      </p:sp>
      <p:sp>
        <p:nvSpPr>
          <p:cNvPr id="5" name="Content Placeholder 4">
            <a:extLst>
              <a:ext uri="{FF2B5EF4-FFF2-40B4-BE49-F238E27FC236}">
                <a16:creationId xmlns:a16="http://schemas.microsoft.com/office/drawing/2014/main" id="{116E0BAD-32B5-2A45-872B-E9F680891AB3}"/>
              </a:ext>
            </a:extLst>
          </p:cNvPr>
          <p:cNvSpPr>
            <a:spLocks noGrp="1"/>
          </p:cNvSpPr>
          <p:nvPr>
            <p:ph idx="1"/>
          </p:nvPr>
        </p:nvSpPr>
        <p:spPr/>
        <p:txBody>
          <a:bodyPr>
            <a:noAutofit/>
          </a:bodyPr>
          <a:lstStyle/>
          <a:p>
            <a:r>
              <a:rPr lang="en-US" dirty="0"/>
              <a:t>Grants the Office of the Inspector General investigatory authority over all staff misconduct cases that involve sexual misconduct with an incarcerated person  </a:t>
            </a:r>
          </a:p>
          <a:p>
            <a:pPr lvl="1"/>
            <a:r>
              <a:rPr lang="en-US" sz="1800" dirty="0"/>
              <a:t>Full investigations of complaints unopened by CDCR (California Dept. of Corrections and Rehabilitation) </a:t>
            </a:r>
          </a:p>
          <a:p>
            <a:pPr lvl="1"/>
            <a:r>
              <a:rPr lang="en-US" sz="1800" dirty="0"/>
              <a:t>Supplemental investigation if IG determines existing CDCR investigation is inadequate</a:t>
            </a:r>
          </a:p>
          <a:p>
            <a:pPr marL="457200" lvl="1" indent="0">
              <a:buNone/>
            </a:pPr>
            <a:r>
              <a:rPr lang="en-US" sz="1800" i="1" dirty="0"/>
              <a:t>Background</a:t>
            </a:r>
            <a:r>
              <a:rPr lang="en-US" sz="1800" dirty="0"/>
              <a:t>: In 2023, 130 formerly incarcerated women filed a lawsuit against CDCR and 30 correctional officers alleging sexual abuse while incarcerated. https://www.latimes.com/california/story/2024-01-18/every-womans-worst-nightmare-lawsuit-alleges-widespread-sexual-abuse-at-californias-womens-prisons</a:t>
            </a:r>
          </a:p>
          <a:p>
            <a:pPr lvl="1"/>
            <a:endParaRPr lang="en-US" sz="1800" dirty="0"/>
          </a:p>
        </p:txBody>
      </p:sp>
      <p:sp>
        <p:nvSpPr>
          <p:cNvPr id="12" name="Title 1"/>
          <p:cNvSpPr txBox="1">
            <a:spLocks/>
          </p:cNvSpPr>
          <p:nvPr/>
        </p:nvSpPr>
        <p:spPr>
          <a:xfrm>
            <a:off x="669471" y="3125919"/>
            <a:ext cx="10811304" cy="15512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2" name="Slide Number Placeholder 4">
            <a:extLst>
              <a:ext uri="{FF2B5EF4-FFF2-40B4-BE49-F238E27FC236}">
                <a16:creationId xmlns:a16="http://schemas.microsoft.com/office/drawing/2014/main" id="{6A8BFD32-34DD-3F37-7DBD-D45D60F0332E}"/>
              </a:ext>
            </a:extLst>
          </p:cNvPr>
          <p:cNvSpPr>
            <a:spLocks noGrp="1"/>
          </p:cNvSpPr>
          <p:nvPr>
            <p:ph type="sldNum" sz="quarter" idx="12"/>
          </p:nvPr>
        </p:nvSpPr>
        <p:spPr>
          <a:xfrm>
            <a:off x="1035254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prstClr val="white"/>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2800" b="0" i="0" u="none" strike="noStrike" kern="1200" cap="none" spc="0" normalizeH="0" baseline="0" noProof="0" dirty="0">
              <a:ln>
                <a:noFill/>
              </a:ln>
              <a:solidFill>
                <a:prstClr val="white"/>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3781682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6DF9B-91EA-4347-8EEA-93A6A75FEBB7}"/>
              </a:ext>
            </a:extLst>
          </p:cNvPr>
          <p:cNvSpPr>
            <a:spLocks noGrp="1"/>
          </p:cNvSpPr>
          <p:nvPr>
            <p:ph type="title"/>
          </p:nvPr>
        </p:nvSpPr>
        <p:spPr>
          <a:xfrm>
            <a:off x="699911" y="718588"/>
            <a:ext cx="10792178" cy="1064994"/>
          </a:xfrm>
        </p:spPr>
        <p:txBody>
          <a:bodyPr/>
          <a:lstStyle/>
          <a:p>
            <a:pPr algn="ctr"/>
            <a:r>
              <a:rPr lang="en-US" dirty="0"/>
              <a:t>AB 2308: </a:t>
            </a:r>
            <a:br>
              <a:rPr lang="en-US" dirty="0"/>
            </a:br>
            <a:r>
              <a:rPr lang="en-US" dirty="0"/>
              <a:t>Post-conviction DV* criminal protective orders</a:t>
            </a:r>
            <a:endParaRPr lang="en-US" sz="4000" dirty="0">
              <a:solidFill>
                <a:schemeClr val="bg1"/>
              </a:solidFill>
              <a:latin typeface="+mn-lt"/>
            </a:endParaRPr>
          </a:p>
        </p:txBody>
      </p:sp>
      <p:sp>
        <p:nvSpPr>
          <p:cNvPr id="3" name="Content Placeholder 2">
            <a:extLst>
              <a:ext uri="{FF2B5EF4-FFF2-40B4-BE49-F238E27FC236}">
                <a16:creationId xmlns:a16="http://schemas.microsoft.com/office/drawing/2014/main" id="{3CABDDA1-1A1B-334D-A6C6-4BE42298C896}"/>
              </a:ext>
            </a:extLst>
          </p:cNvPr>
          <p:cNvSpPr>
            <a:spLocks noGrp="1"/>
          </p:cNvSpPr>
          <p:nvPr>
            <p:ph sz="half" idx="1"/>
          </p:nvPr>
        </p:nvSpPr>
        <p:spPr>
          <a:xfrm>
            <a:off x="368990" y="2433817"/>
            <a:ext cx="5343188" cy="4249205"/>
          </a:xfrm>
        </p:spPr>
        <p:txBody>
          <a:bodyPr>
            <a:noAutofit/>
          </a:bodyPr>
          <a:lstStyle/>
          <a:p>
            <a:pPr marL="0" indent="0" fontAlgn="base">
              <a:buNone/>
            </a:pPr>
            <a:r>
              <a:rPr lang="en-US" i="0" u="none" strike="noStrike" dirty="0">
                <a:solidFill>
                  <a:srgbClr val="333333"/>
                </a:solidFill>
                <a:effectLst/>
                <a:latin typeface="Verdana" panose="020B0604030504040204" pitchFamily="34" charset="0"/>
              </a:rPr>
              <a:t>In DV cases, post-conviction criminal protective order can be valid for up to 10 years, whether the person is sentenced to probation or state prison.</a:t>
            </a:r>
          </a:p>
          <a:p>
            <a:pPr marL="0" indent="0" fontAlgn="base">
              <a:buNone/>
            </a:pPr>
            <a:endParaRPr lang="en-US" dirty="0">
              <a:solidFill>
                <a:srgbClr val="333333"/>
              </a:solidFill>
              <a:latin typeface="Verdana" panose="020B0604030504040204" pitchFamily="34" charset="0"/>
            </a:endParaRPr>
          </a:p>
          <a:p>
            <a:pPr marL="0" indent="0" fontAlgn="base">
              <a:buNone/>
            </a:pPr>
            <a:r>
              <a:rPr lang="en-US" i="0" u="none" strike="noStrike" dirty="0">
                <a:solidFill>
                  <a:srgbClr val="333333"/>
                </a:solidFill>
                <a:effectLst/>
                <a:latin typeface="Verdana" panose="020B0604030504040204" pitchFamily="34" charset="0"/>
              </a:rPr>
              <a:t>Length of post-conviction CPO is based on:</a:t>
            </a:r>
          </a:p>
          <a:p>
            <a:pPr fontAlgn="base">
              <a:buFontTx/>
              <a:buChar char="-"/>
            </a:pPr>
            <a:r>
              <a:rPr lang="en-US" i="0" u="none" strike="noStrike" dirty="0">
                <a:solidFill>
                  <a:srgbClr val="333333"/>
                </a:solidFill>
                <a:effectLst/>
                <a:latin typeface="Verdana" panose="020B0604030504040204" pitchFamily="34" charset="0"/>
              </a:rPr>
              <a:t>Seriousness of f</a:t>
            </a:r>
            <a:r>
              <a:rPr lang="en-US" dirty="0">
                <a:solidFill>
                  <a:srgbClr val="333333"/>
                </a:solidFill>
                <a:latin typeface="Verdana" panose="020B0604030504040204" pitchFamily="34" charset="0"/>
              </a:rPr>
              <a:t>acts</a:t>
            </a:r>
          </a:p>
          <a:p>
            <a:pPr fontAlgn="base">
              <a:buFontTx/>
              <a:buChar char="-"/>
            </a:pPr>
            <a:r>
              <a:rPr lang="en-US" i="0" u="none" strike="noStrike" dirty="0">
                <a:solidFill>
                  <a:srgbClr val="333333"/>
                </a:solidFill>
                <a:effectLst/>
                <a:latin typeface="Verdana" panose="020B0604030504040204" pitchFamily="34" charset="0"/>
              </a:rPr>
              <a:t>Probability of future violations</a:t>
            </a:r>
          </a:p>
          <a:p>
            <a:pPr fontAlgn="base">
              <a:buFontTx/>
              <a:buChar char="-"/>
            </a:pPr>
            <a:r>
              <a:rPr lang="en-US" i="0" u="none" strike="noStrike" dirty="0">
                <a:solidFill>
                  <a:srgbClr val="333333"/>
                </a:solidFill>
                <a:effectLst/>
                <a:latin typeface="Verdana" panose="020B0604030504040204" pitchFamily="34" charset="0"/>
              </a:rPr>
              <a:t>Sa</a:t>
            </a:r>
            <a:r>
              <a:rPr lang="en-US" dirty="0">
                <a:solidFill>
                  <a:srgbClr val="333333"/>
                </a:solidFill>
                <a:latin typeface="Verdana" panose="020B0604030504040204" pitchFamily="34" charset="0"/>
              </a:rPr>
              <a:t>fety of victim and their immediate family</a:t>
            </a:r>
            <a:endParaRPr lang="en-US" i="0" u="none" strike="noStrike" dirty="0">
              <a:solidFill>
                <a:srgbClr val="333333"/>
              </a:solidFill>
              <a:effectLst/>
              <a:latin typeface="Verdana" panose="020B0604030504040204" pitchFamily="34" charset="0"/>
            </a:endParaRPr>
          </a:p>
          <a:p>
            <a:pPr marL="0" indent="0" fontAlgn="base">
              <a:buNone/>
            </a:pPr>
            <a:endParaRPr lang="en-US" dirty="0">
              <a:solidFill>
                <a:srgbClr val="333333"/>
              </a:solidFill>
              <a:latin typeface="Verdana" panose="020B0604030504040204" pitchFamily="34" charset="0"/>
            </a:endParaRPr>
          </a:p>
          <a:p>
            <a:pPr marL="0" indent="0" fontAlgn="base">
              <a:buNone/>
            </a:pPr>
            <a:endParaRPr lang="en-US" sz="1400" b="1" i="0" u="none" strike="noStrike" dirty="0">
              <a:solidFill>
                <a:srgbClr val="333333"/>
              </a:solidFill>
              <a:effectLst/>
              <a:latin typeface="Verdana" panose="020B0604030504040204" pitchFamily="34" charset="0"/>
            </a:endParaRPr>
          </a:p>
        </p:txBody>
      </p:sp>
      <p:sp>
        <p:nvSpPr>
          <p:cNvPr id="5" name="Content Placeholder 4">
            <a:extLst>
              <a:ext uri="{FF2B5EF4-FFF2-40B4-BE49-F238E27FC236}">
                <a16:creationId xmlns:a16="http://schemas.microsoft.com/office/drawing/2014/main" id="{311AD4BA-D859-284A-80A6-DEE073735444}"/>
              </a:ext>
            </a:extLst>
          </p:cNvPr>
          <p:cNvSpPr>
            <a:spLocks noGrp="1"/>
          </p:cNvSpPr>
          <p:nvPr>
            <p:ph sz="half" idx="2"/>
          </p:nvPr>
        </p:nvSpPr>
        <p:spPr>
          <a:xfrm>
            <a:off x="5946480" y="2433817"/>
            <a:ext cx="5195653" cy="4359432"/>
          </a:xfrm>
        </p:spPr>
        <p:txBody>
          <a:bodyPr>
            <a:normAutofit fontScale="85000" lnSpcReduction="20000"/>
          </a:bodyPr>
          <a:lstStyle/>
          <a:p>
            <a:r>
              <a:rPr lang="en-US" sz="2400" dirty="0">
                <a:solidFill>
                  <a:schemeClr val="accent6">
                    <a:lumMod val="75000"/>
                  </a:schemeClr>
                </a:solidFill>
                <a:effectLst/>
                <a:latin typeface="Verdana" panose="020B0604030504040204" pitchFamily="34" charset="0"/>
              </a:rPr>
              <a:t>Expanded to 15 years </a:t>
            </a:r>
            <a:r>
              <a:rPr lang="en-US" sz="2400" b="1" dirty="0">
                <a:solidFill>
                  <a:schemeClr val="accent6">
                    <a:lumMod val="75000"/>
                  </a:schemeClr>
                </a:solidFill>
                <a:effectLst/>
                <a:latin typeface="Verdana" panose="020B0604030504040204" pitchFamily="34" charset="0"/>
              </a:rPr>
              <a:t>for persons convicted of intimate partner abuse causing injury</a:t>
            </a:r>
          </a:p>
          <a:p>
            <a:r>
              <a:rPr lang="en-US" sz="2400" dirty="0">
                <a:solidFill>
                  <a:schemeClr val="accent6">
                    <a:lumMod val="75000"/>
                  </a:schemeClr>
                </a:solidFill>
                <a:latin typeface="Verdana" panose="020B0604030504040204" pitchFamily="34" charset="0"/>
              </a:rPr>
              <a:t>Also authorizes termination or modification of CPO by written motion of prosecutor, defendant, or victim with 15 days’ notice to all parties. </a:t>
            </a:r>
          </a:p>
          <a:p>
            <a:r>
              <a:rPr lang="en-US" sz="2400" dirty="0">
                <a:solidFill>
                  <a:schemeClr val="accent6">
                    <a:lumMod val="75000"/>
                  </a:schemeClr>
                </a:solidFill>
                <a:latin typeface="Verdana" panose="020B0604030504040204" pitchFamily="34" charset="0"/>
              </a:rPr>
              <a:t>Modification/termination requires good cause</a:t>
            </a:r>
          </a:p>
          <a:p>
            <a:r>
              <a:rPr lang="en-US" sz="2400" b="1" dirty="0">
                <a:solidFill>
                  <a:schemeClr val="accent6">
                    <a:lumMod val="75000"/>
                  </a:schemeClr>
                </a:solidFill>
                <a:effectLst/>
                <a:latin typeface="Verdana" panose="020B0604030504040204" pitchFamily="34" charset="0"/>
              </a:rPr>
              <a:t>For all other DV cases not involving abuse causing injury, the maximum duration of a post-conviction CPO is still 10 years</a:t>
            </a:r>
            <a:endParaRPr lang="en-US" sz="2400" b="1" dirty="0">
              <a:solidFill>
                <a:schemeClr val="accent6">
                  <a:lumMod val="50000"/>
                </a:schemeClr>
              </a:solidFill>
              <a:effectLst/>
              <a:latin typeface="+mn-lt"/>
            </a:endParaRPr>
          </a:p>
          <a:p>
            <a:endParaRPr lang="en-US" sz="1800" dirty="0">
              <a:effectLst/>
              <a:latin typeface="+mn-lt"/>
            </a:endParaRPr>
          </a:p>
          <a:p>
            <a:endParaRPr lang="en-US" dirty="0"/>
          </a:p>
        </p:txBody>
      </p:sp>
      <p:sp>
        <p:nvSpPr>
          <p:cNvPr id="4" name="Slide Number Placeholder 4">
            <a:extLst>
              <a:ext uri="{FF2B5EF4-FFF2-40B4-BE49-F238E27FC236}">
                <a16:creationId xmlns:a16="http://schemas.microsoft.com/office/drawing/2014/main" id="{B60C9294-9CFE-4582-ADC5-C8A65066B71D}"/>
              </a:ext>
            </a:extLst>
          </p:cNvPr>
          <p:cNvSpPr>
            <a:spLocks noGrp="1"/>
          </p:cNvSpPr>
          <p:nvPr>
            <p:ph type="sldNum" sz="quarter" idx="12"/>
          </p:nvPr>
        </p:nvSpPr>
        <p:spPr>
          <a:xfrm>
            <a:off x="1035254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prstClr val="white"/>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2800" b="0" i="0" u="none" strike="noStrike" kern="1200" cap="none" spc="0" normalizeH="0" baseline="0" noProof="0" dirty="0">
              <a:ln>
                <a:noFill/>
              </a:ln>
              <a:solidFill>
                <a:prstClr val="white"/>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2015432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669471" y="3125919"/>
            <a:ext cx="10811304" cy="15512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23" name="Title 1"/>
          <p:cNvSpPr>
            <a:spLocks noGrp="1"/>
          </p:cNvSpPr>
          <p:nvPr>
            <p:ph type="title"/>
          </p:nvPr>
        </p:nvSpPr>
        <p:spPr>
          <a:xfrm>
            <a:off x="1425542" y="833708"/>
            <a:ext cx="8761413" cy="706964"/>
          </a:xfrm>
        </p:spPr>
        <p:txBody>
          <a:bodyPr>
            <a:noAutofit/>
          </a:bodyPr>
          <a:lstStyle/>
          <a:p>
            <a:pPr algn="ctr"/>
            <a:r>
              <a:rPr lang="en-US" dirty="0"/>
              <a:t>AB 2907 </a:t>
            </a:r>
            <a:br>
              <a:rPr lang="en-US" dirty="0"/>
            </a:br>
            <a:r>
              <a:rPr lang="en-US" dirty="0"/>
              <a:t>Firearms: restrained persons</a:t>
            </a:r>
          </a:p>
        </p:txBody>
      </p:sp>
      <p:sp>
        <p:nvSpPr>
          <p:cNvPr id="4" name="Content Placeholder 3">
            <a:extLst>
              <a:ext uri="{FF2B5EF4-FFF2-40B4-BE49-F238E27FC236}">
                <a16:creationId xmlns:a16="http://schemas.microsoft.com/office/drawing/2014/main" id="{464368C1-705A-6942-BE32-CCEC3B3670C1}"/>
              </a:ext>
            </a:extLst>
          </p:cNvPr>
          <p:cNvSpPr>
            <a:spLocks noGrp="1"/>
          </p:cNvSpPr>
          <p:nvPr>
            <p:ph idx="1"/>
          </p:nvPr>
        </p:nvSpPr>
        <p:spPr>
          <a:xfrm>
            <a:off x="514488" y="2531382"/>
            <a:ext cx="10853058" cy="4291501"/>
          </a:xfrm>
        </p:spPr>
        <p:txBody>
          <a:bodyPr>
            <a:normAutofit/>
          </a:bodyPr>
          <a:lstStyle/>
          <a:p>
            <a:pPr lvl="1"/>
            <a:r>
              <a:rPr lang="en-US" sz="2400" dirty="0"/>
              <a:t>Expands</a:t>
            </a:r>
            <a:r>
              <a:rPr lang="en-US" sz="2400" i="1" dirty="0"/>
              <a:t> </a:t>
            </a:r>
            <a:r>
              <a:rPr lang="en-US" sz="2400" i="1" dirty="0">
                <a:solidFill>
                  <a:schemeClr val="accent6">
                    <a:lumMod val="75000"/>
                  </a:schemeClr>
                </a:solidFill>
              </a:rPr>
              <a:t>crime</a:t>
            </a:r>
            <a:r>
              <a:rPr lang="en-US" sz="2400" dirty="0"/>
              <a:t> of firearms possession/ownership/purchase/receipt to individuals subject to CPOs issued in ALL domestic violence, elder abuse, and stalking cases</a:t>
            </a:r>
          </a:p>
          <a:p>
            <a:pPr lvl="1"/>
            <a:r>
              <a:rPr lang="en-US" sz="2400" dirty="0"/>
              <a:t>Enacts firearms relinquishment </a:t>
            </a:r>
            <a:r>
              <a:rPr lang="en-US" sz="2400" i="1" dirty="0">
                <a:solidFill>
                  <a:schemeClr val="accent6">
                    <a:lumMod val="75000"/>
                  </a:schemeClr>
                </a:solidFill>
              </a:rPr>
              <a:t>procedures</a:t>
            </a:r>
            <a:r>
              <a:rPr lang="en-US" sz="2400" dirty="0"/>
              <a:t> for courts issuing CPOs in above cases (24 hrs. to relinquish, 48 hours to provide proof to the court)</a:t>
            </a:r>
          </a:p>
          <a:p>
            <a:pPr lvl="1"/>
            <a:r>
              <a:rPr lang="en-US" sz="2400" dirty="0"/>
              <a:t>Expands </a:t>
            </a:r>
            <a:r>
              <a:rPr lang="en-US" sz="2400" i="1" dirty="0">
                <a:solidFill>
                  <a:schemeClr val="accent6">
                    <a:lumMod val="75000"/>
                  </a:schemeClr>
                </a:solidFill>
              </a:rPr>
              <a:t>requirements</a:t>
            </a:r>
            <a:r>
              <a:rPr lang="en-US" sz="2400" dirty="0"/>
              <a:t> for law enforcement and prosecutors in cases of firearms noncompliance</a:t>
            </a:r>
          </a:p>
          <a:p>
            <a:pPr marL="457200" lvl="1" indent="0">
              <a:buNone/>
            </a:pPr>
            <a:endParaRPr lang="en-US" sz="2400" dirty="0"/>
          </a:p>
          <a:p>
            <a:pPr marL="457200" lvl="1" indent="0">
              <a:buNone/>
            </a:pPr>
            <a:endParaRPr lang="en-US" sz="2400" dirty="0"/>
          </a:p>
        </p:txBody>
      </p:sp>
      <p:sp>
        <p:nvSpPr>
          <p:cNvPr id="2" name="Slide Number Placeholder 4">
            <a:extLst>
              <a:ext uri="{FF2B5EF4-FFF2-40B4-BE49-F238E27FC236}">
                <a16:creationId xmlns:a16="http://schemas.microsoft.com/office/drawing/2014/main" id="{A2D2341E-3258-B81F-3969-132210EBEB23}"/>
              </a:ext>
            </a:extLst>
          </p:cNvPr>
          <p:cNvSpPr>
            <a:spLocks noGrp="1"/>
          </p:cNvSpPr>
          <p:nvPr>
            <p:ph type="sldNum" sz="quarter" idx="12"/>
          </p:nvPr>
        </p:nvSpPr>
        <p:spPr>
          <a:xfrm>
            <a:off x="1035254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smtClean="0">
                <a:ln>
                  <a:noFill/>
                </a:ln>
                <a:solidFill>
                  <a:prstClr val="white"/>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2800" b="0" i="0" u="none" strike="noStrike" kern="1200" cap="none" spc="0" normalizeH="0" baseline="0">
              <a:ln>
                <a:noFill/>
              </a:ln>
              <a:solidFill>
                <a:prstClr val="white"/>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4160514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1032D2-F323-154B-82CE-0F4B286668F7}"/>
              </a:ext>
            </a:extLst>
          </p:cNvPr>
          <p:cNvSpPr>
            <a:spLocks noGrp="1"/>
          </p:cNvSpPr>
          <p:nvPr>
            <p:ph type="title"/>
          </p:nvPr>
        </p:nvSpPr>
        <p:spPr>
          <a:xfrm>
            <a:off x="1546840" y="905419"/>
            <a:ext cx="8825659" cy="706964"/>
          </a:xfrm>
        </p:spPr>
        <p:txBody>
          <a:bodyPr/>
          <a:lstStyle/>
          <a:p>
            <a:pPr algn="ctr"/>
            <a:r>
              <a:rPr lang="en-US" dirty="0"/>
              <a:t>AB 2907 </a:t>
            </a:r>
            <a:br>
              <a:rPr lang="en-US" dirty="0"/>
            </a:br>
            <a:r>
              <a:rPr lang="en-US" dirty="0"/>
              <a:t>Firearms: restrained persons</a:t>
            </a:r>
          </a:p>
        </p:txBody>
      </p:sp>
      <p:sp>
        <p:nvSpPr>
          <p:cNvPr id="6" name="Text Placeholder 5">
            <a:extLst>
              <a:ext uri="{FF2B5EF4-FFF2-40B4-BE49-F238E27FC236}">
                <a16:creationId xmlns:a16="http://schemas.microsoft.com/office/drawing/2014/main" id="{5CCFB68A-AA91-4B49-9602-AD9EED2D02AA}"/>
              </a:ext>
            </a:extLst>
          </p:cNvPr>
          <p:cNvSpPr>
            <a:spLocks noGrp="1"/>
          </p:cNvSpPr>
          <p:nvPr>
            <p:ph type="body" idx="1"/>
          </p:nvPr>
        </p:nvSpPr>
        <p:spPr>
          <a:xfrm>
            <a:off x="1142438" y="2211616"/>
            <a:ext cx="3141878" cy="576262"/>
          </a:xfrm>
        </p:spPr>
        <p:txBody>
          <a:bodyPr/>
          <a:lstStyle/>
          <a:p>
            <a:r>
              <a:rPr lang="en-US" dirty="0">
                <a:solidFill>
                  <a:schemeClr val="accent6">
                    <a:lumMod val="50000"/>
                  </a:schemeClr>
                </a:solidFill>
              </a:rPr>
              <a:t>Law Enforcement </a:t>
            </a:r>
          </a:p>
        </p:txBody>
      </p:sp>
      <p:sp>
        <p:nvSpPr>
          <p:cNvPr id="9" name="Text Placeholder 8">
            <a:extLst>
              <a:ext uri="{FF2B5EF4-FFF2-40B4-BE49-F238E27FC236}">
                <a16:creationId xmlns:a16="http://schemas.microsoft.com/office/drawing/2014/main" id="{3EFCA823-D77E-D84A-89C3-B91D9CFB5964}"/>
              </a:ext>
            </a:extLst>
          </p:cNvPr>
          <p:cNvSpPr>
            <a:spLocks noGrp="1"/>
          </p:cNvSpPr>
          <p:nvPr>
            <p:ph type="body" sz="half" idx="15"/>
          </p:nvPr>
        </p:nvSpPr>
        <p:spPr>
          <a:xfrm>
            <a:off x="333412" y="2787877"/>
            <a:ext cx="3950904" cy="3977676"/>
          </a:xfrm>
        </p:spPr>
        <p:txBody>
          <a:bodyPr>
            <a:normAutofit fontScale="62500" lnSpcReduction="20000"/>
          </a:bodyPr>
          <a:lstStyle/>
          <a:p>
            <a:r>
              <a:rPr lang="en-US" sz="2900" dirty="0"/>
              <a:t>In any dv crime:</a:t>
            </a:r>
          </a:p>
          <a:p>
            <a:r>
              <a:rPr lang="en-US" sz="2100" dirty="0"/>
              <a:t>Question arrestee, victim, and other household members about any firearms or ammunition owned or possessed by the arrestee</a:t>
            </a:r>
          </a:p>
          <a:p>
            <a:pPr marL="342900" indent="-342900">
              <a:buAutoNum type="arabicPeriod"/>
            </a:pPr>
            <a:r>
              <a:rPr lang="en-US" sz="2100" dirty="0"/>
              <a:t>Query database (AFS) to find any firearms owned or possessed by arrestee and include copy when filing case</a:t>
            </a:r>
          </a:p>
          <a:p>
            <a:pPr marL="342900" indent="-342900">
              <a:buAutoNum type="arabicPeriod"/>
            </a:pPr>
            <a:r>
              <a:rPr lang="en-US" sz="2100" dirty="0"/>
              <a:t>Ask arrestee, victim, and other household members about firearms owned/possessed by arrestee</a:t>
            </a:r>
          </a:p>
          <a:p>
            <a:pPr marL="342900" indent="-342900">
              <a:buAutoNum type="arabicPeriod"/>
            </a:pPr>
            <a:r>
              <a:rPr lang="en-US" sz="2100" dirty="0"/>
              <a:t>Ensure firearm or other deadly weapon in plain sight or found during lawful search is taken into temporary custody</a:t>
            </a:r>
          </a:p>
          <a:p>
            <a:pPr marL="342900" indent="-342900">
              <a:buAutoNum type="arabicPeriod"/>
            </a:pPr>
            <a:r>
              <a:rPr lang="en-US" sz="2100" dirty="0"/>
              <a:t>Document actions in detail in report</a:t>
            </a:r>
          </a:p>
          <a:p>
            <a:r>
              <a:rPr lang="en-US" sz="2600" dirty="0">
                <a:solidFill>
                  <a:schemeClr val="accent6">
                    <a:lumMod val="50000"/>
                  </a:schemeClr>
                </a:solidFill>
              </a:rPr>
              <a:t>Upon receipt of court notice of violation:  Take all actions necessary to obtain firearms/ammunition and address noncompliance as soon as practicable</a:t>
            </a:r>
          </a:p>
          <a:p>
            <a:endParaRPr lang="en-US" dirty="0"/>
          </a:p>
        </p:txBody>
      </p:sp>
      <p:sp>
        <p:nvSpPr>
          <p:cNvPr id="7" name="Text Placeholder 6">
            <a:extLst>
              <a:ext uri="{FF2B5EF4-FFF2-40B4-BE49-F238E27FC236}">
                <a16:creationId xmlns:a16="http://schemas.microsoft.com/office/drawing/2014/main" id="{00D315D4-6C55-DD41-93C6-1D6918997DB9}"/>
              </a:ext>
            </a:extLst>
          </p:cNvPr>
          <p:cNvSpPr>
            <a:spLocks noGrp="1"/>
          </p:cNvSpPr>
          <p:nvPr>
            <p:ph type="body" sz="quarter" idx="3"/>
          </p:nvPr>
        </p:nvSpPr>
        <p:spPr>
          <a:xfrm>
            <a:off x="4512720" y="2211616"/>
            <a:ext cx="3147009" cy="576262"/>
          </a:xfrm>
        </p:spPr>
        <p:txBody>
          <a:bodyPr/>
          <a:lstStyle/>
          <a:p>
            <a:pPr algn="ctr"/>
            <a:r>
              <a:rPr lang="en-US" dirty="0">
                <a:solidFill>
                  <a:schemeClr val="accent6">
                    <a:lumMod val="50000"/>
                  </a:schemeClr>
                </a:solidFill>
              </a:rPr>
              <a:t>Prosecutor	</a:t>
            </a:r>
          </a:p>
        </p:txBody>
      </p:sp>
      <p:sp>
        <p:nvSpPr>
          <p:cNvPr id="10" name="Text Placeholder 9">
            <a:extLst>
              <a:ext uri="{FF2B5EF4-FFF2-40B4-BE49-F238E27FC236}">
                <a16:creationId xmlns:a16="http://schemas.microsoft.com/office/drawing/2014/main" id="{EF61C2C7-594D-3843-A377-B909B9F1226C}"/>
              </a:ext>
            </a:extLst>
          </p:cNvPr>
          <p:cNvSpPr>
            <a:spLocks noGrp="1"/>
          </p:cNvSpPr>
          <p:nvPr>
            <p:ph type="body" sz="half" idx="16"/>
          </p:nvPr>
        </p:nvSpPr>
        <p:spPr>
          <a:xfrm>
            <a:off x="4512720" y="2891632"/>
            <a:ext cx="3147009" cy="3471068"/>
          </a:xfrm>
        </p:spPr>
        <p:txBody>
          <a:bodyPr>
            <a:normAutofit/>
          </a:bodyPr>
          <a:lstStyle/>
          <a:p>
            <a:pPr marL="342900" indent="-342900">
              <a:buAutoNum type="arabicPeriod"/>
            </a:pPr>
            <a:r>
              <a:rPr lang="en-US" sz="1800" dirty="0"/>
              <a:t>Provide information gathered by law enforcement to the court for consideration in dv cases</a:t>
            </a:r>
          </a:p>
          <a:p>
            <a:r>
              <a:rPr lang="en-US" sz="1800" dirty="0">
                <a:solidFill>
                  <a:schemeClr val="accent6">
                    <a:lumMod val="50000"/>
                  </a:schemeClr>
                </a:solidFill>
              </a:rPr>
              <a:t>2. Upon receipt of court notice of violation:</a:t>
            </a:r>
          </a:p>
          <a:p>
            <a:r>
              <a:rPr lang="en-US" sz="1800" dirty="0">
                <a:solidFill>
                  <a:schemeClr val="accent6">
                    <a:lumMod val="50000"/>
                  </a:schemeClr>
                </a:solidFill>
              </a:rPr>
              <a:t>Take all actions necessary to obtain firearms/ammunition and address noncompliance as soon as practicable</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p:txBody>
      </p:sp>
      <p:sp>
        <p:nvSpPr>
          <p:cNvPr id="8" name="Text Placeholder 7">
            <a:extLst>
              <a:ext uri="{FF2B5EF4-FFF2-40B4-BE49-F238E27FC236}">
                <a16:creationId xmlns:a16="http://schemas.microsoft.com/office/drawing/2014/main" id="{66A40C99-7608-3843-A7C1-332E1B5ED9E9}"/>
              </a:ext>
            </a:extLst>
          </p:cNvPr>
          <p:cNvSpPr>
            <a:spLocks noGrp="1"/>
          </p:cNvSpPr>
          <p:nvPr>
            <p:ph type="body" sz="quarter" idx="13"/>
          </p:nvPr>
        </p:nvSpPr>
        <p:spPr>
          <a:xfrm>
            <a:off x="7888133" y="2239869"/>
            <a:ext cx="3145730" cy="576262"/>
          </a:xfrm>
        </p:spPr>
        <p:txBody>
          <a:bodyPr/>
          <a:lstStyle/>
          <a:p>
            <a:pPr algn="ctr"/>
            <a:r>
              <a:rPr lang="en-US" dirty="0">
                <a:solidFill>
                  <a:schemeClr val="accent6">
                    <a:lumMod val="50000"/>
                  </a:schemeClr>
                </a:solidFill>
              </a:rPr>
              <a:t>Court</a:t>
            </a:r>
          </a:p>
        </p:txBody>
      </p:sp>
      <p:sp>
        <p:nvSpPr>
          <p:cNvPr id="11" name="Text Placeholder 10">
            <a:extLst>
              <a:ext uri="{FF2B5EF4-FFF2-40B4-BE49-F238E27FC236}">
                <a16:creationId xmlns:a16="http://schemas.microsoft.com/office/drawing/2014/main" id="{8D10D594-11B4-FD46-B987-79E5174D6DCA}"/>
              </a:ext>
            </a:extLst>
          </p:cNvPr>
          <p:cNvSpPr>
            <a:spLocks noGrp="1"/>
          </p:cNvSpPr>
          <p:nvPr>
            <p:ph type="body" sz="half" idx="17"/>
          </p:nvPr>
        </p:nvSpPr>
        <p:spPr>
          <a:xfrm>
            <a:off x="7907685" y="2787877"/>
            <a:ext cx="4224862" cy="4070123"/>
          </a:xfrm>
        </p:spPr>
        <p:txBody>
          <a:bodyPr>
            <a:noAutofit/>
          </a:bodyPr>
          <a:lstStyle/>
          <a:p>
            <a:r>
              <a:rPr lang="en-US" sz="1600" dirty="0"/>
              <a:t>1. Consider information provided by prosecutor when:</a:t>
            </a:r>
          </a:p>
          <a:p>
            <a:pPr marL="285750" indent="-285750">
              <a:buFontTx/>
              <a:buChar char="-"/>
            </a:pPr>
            <a:r>
              <a:rPr lang="en-US" sz="1600" dirty="0"/>
              <a:t>Setting bail or conditions of release</a:t>
            </a:r>
          </a:p>
          <a:p>
            <a:pPr marL="285750" indent="-285750">
              <a:buFontTx/>
              <a:buChar char="-"/>
            </a:pPr>
            <a:r>
              <a:rPr lang="en-US" sz="1600" dirty="0"/>
              <a:t>Considering plea agreement </a:t>
            </a:r>
          </a:p>
          <a:p>
            <a:pPr marL="285750" indent="-285750">
              <a:buFontTx/>
              <a:buChar char="-"/>
            </a:pPr>
            <a:r>
              <a:rPr lang="en-US" sz="1600" dirty="0"/>
              <a:t>Issuing CPO and determining the length of the CPO in dv, stalking, human trafficking, sex, and elder abuse crimes</a:t>
            </a:r>
          </a:p>
          <a:p>
            <a:r>
              <a:rPr lang="en-US" sz="1600" dirty="0"/>
              <a:t>2. Provide information to defendant on how to relinquish firearms/ammo and provide proof of compliance to court  </a:t>
            </a:r>
          </a:p>
          <a:p>
            <a:r>
              <a:rPr lang="en-US" sz="1600" dirty="0">
                <a:solidFill>
                  <a:schemeClr val="accent6">
                    <a:lumMod val="50000"/>
                  </a:schemeClr>
                </a:solidFill>
              </a:rPr>
              <a:t>3. Notify law enforcement and prosecuting agency within 2 business days of noncompliance finding  </a:t>
            </a:r>
          </a:p>
          <a:p>
            <a:pPr marL="285750" indent="-285750">
              <a:buFontTx/>
              <a:buChar char="-"/>
            </a:pPr>
            <a:endParaRPr lang="en-US" sz="1600" dirty="0"/>
          </a:p>
        </p:txBody>
      </p:sp>
      <p:sp>
        <p:nvSpPr>
          <p:cNvPr id="2" name="Slide Number Placeholder 4">
            <a:extLst>
              <a:ext uri="{FF2B5EF4-FFF2-40B4-BE49-F238E27FC236}">
                <a16:creationId xmlns:a16="http://schemas.microsoft.com/office/drawing/2014/main" id="{C8B92531-9FD0-D4B7-20A7-C783A9D36903}"/>
              </a:ext>
            </a:extLst>
          </p:cNvPr>
          <p:cNvSpPr>
            <a:spLocks noGrp="1"/>
          </p:cNvSpPr>
          <p:nvPr>
            <p:ph type="sldNum" sz="quarter" idx="12"/>
          </p:nvPr>
        </p:nvSpPr>
        <p:spPr>
          <a:xfrm>
            <a:off x="1035254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prstClr val="white"/>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2800" b="0" i="0" u="none" strike="noStrike" kern="1200" cap="none" spc="0" normalizeH="0" baseline="0" noProof="0" dirty="0">
              <a:ln>
                <a:noFill/>
              </a:ln>
              <a:solidFill>
                <a:prstClr val="white"/>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1105530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39D5-735F-874A-9660-19EE3726764D}"/>
              </a:ext>
            </a:extLst>
          </p:cNvPr>
          <p:cNvSpPr>
            <a:spLocks noGrp="1"/>
          </p:cNvSpPr>
          <p:nvPr>
            <p:ph type="title"/>
          </p:nvPr>
        </p:nvSpPr>
        <p:spPr>
          <a:xfrm>
            <a:off x="1425542" y="982999"/>
            <a:ext cx="8761413" cy="706964"/>
          </a:xfrm>
        </p:spPr>
        <p:txBody>
          <a:bodyPr/>
          <a:lstStyle/>
          <a:p>
            <a:pPr algn="ctr"/>
            <a:r>
              <a:rPr lang="en-US" dirty="0"/>
              <a:t>AB 2822: Law Enforcement Documentation </a:t>
            </a:r>
          </a:p>
        </p:txBody>
      </p:sp>
      <p:sp>
        <p:nvSpPr>
          <p:cNvPr id="3" name="Content Placeholder 2">
            <a:extLst>
              <a:ext uri="{FF2B5EF4-FFF2-40B4-BE49-F238E27FC236}">
                <a16:creationId xmlns:a16="http://schemas.microsoft.com/office/drawing/2014/main" id="{FFEB2599-9374-D842-89A2-F56786468D5C}"/>
              </a:ext>
            </a:extLst>
          </p:cNvPr>
          <p:cNvSpPr>
            <a:spLocks noGrp="1"/>
          </p:cNvSpPr>
          <p:nvPr>
            <p:ph idx="1"/>
          </p:nvPr>
        </p:nvSpPr>
        <p:spPr/>
        <p:txBody>
          <a:bodyPr/>
          <a:lstStyle/>
          <a:p>
            <a:pPr marL="0" indent="0" algn="just" fontAlgn="base">
              <a:buNone/>
            </a:pPr>
            <a:endParaRPr lang="en-US" b="0" i="0" u="none" strike="noStrike" dirty="0">
              <a:solidFill>
                <a:srgbClr val="333333"/>
              </a:solidFill>
              <a:effectLst/>
              <a:latin typeface="Verdana" panose="020B0604030504040204" pitchFamily="34" charset="0"/>
            </a:endParaRPr>
          </a:p>
          <a:p>
            <a:pPr marL="0" indent="0" algn="just" fontAlgn="base">
              <a:buNone/>
            </a:pPr>
            <a:endParaRPr lang="en-US" dirty="0">
              <a:solidFill>
                <a:srgbClr val="333333"/>
              </a:solidFill>
              <a:latin typeface="Verdana" panose="020B0604030504040204" pitchFamily="34" charset="0"/>
            </a:endParaRPr>
          </a:p>
          <a:p>
            <a:pPr marL="0" indent="0" algn="just" fontAlgn="base">
              <a:buNone/>
            </a:pPr>
            <a:r>
              <a:rPr lang="en-US" b="0" i="0" u="none" strike="noStrike" dirty="0">
                <a:solidFill>
                  <a:srgbClr val="333333"/>
                </a:solidFill>
                <a:effectLst/>
                <a:latin typeface="Verdana" panose="020B0604030504040204" pitchFamily="34" charset="0"/>
              </a:rPr>
              <a:t>Requires law enforcement agencies to include in the incident report form a space for officers to document whether a firearm or deadly weapon was removed from the location of a domestic violence call.  </a:t>
            </a:r>
          </a:p>
          <a:p>
            <a:pPr marL="0" indent="0">
              <a:buNone/>
            </a:pPr>
            <a:br>
              <a:rPr lang="en-US" dirty="0"/>
            </a:br>
            <a:endParaRPr lang="en-US" dirty="0"/>
          </a:p>
        </p:txBody>
      </p:sp>
      <p:sp>
        <p:nvSpPr>
          <p:cNvPr id="4" name="Slide Number Placeholder 4">
            <a:extLst>
              <a:ext uri="{FF2B5EF4-FFF2-40B4-BE49-F238E27FC236}">
                <a16:creationId xmlns:a16="http://schemas.microsoft.com/office/drawing/2014/main" id="{FD72872E-C248-C6F5-2534-B20C6C641222}"/>
              </a:ext>
            </a:extLst>
          </p:cNvPr>
          <p:cNvSpPr>
            <a:spLocks noGrp="1"/>
          </p:cNvSpPr>
          <p:nvPr>
            <p:ph type="sldNum" sz="quarter" idx="12"/>
          </p:nvPr>
        </p:nvSpPr>
        <p:spPr>
          <a:xfrm>
            <a:off x="1035254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prstClr val="white"/>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2800" b="0" i="0" u="none" strike="noStrike" kern="1200" cap="none" spc="0" normalizeH="0" baseline="0" noProof="0" dirty="0">
              <a:ln>
                <a:noFill/>
              </a:ln>
              <a:solidFill>
                <a:prstClr val="white"/>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3313111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669471" y="3125919"/>
            <a:ext cx="10811304" cy="15512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rutiger LT Std 57 Cn" panose="020B0606020204020204" pitchFamily="34" charset="0"/>
                <a:ea typeface="+mj-ea"/>
                <a:cs typeface="+mj-cs"/>
              </a:rPr>
              <a:t>We acknowledge that we are on the traditional territory and homelands of California Native Peoples. These Nations include federally recognized tribes and many other non-recognized tribes that are </a:t>
            </a:r>
            <a:r>
              <a:rPr kumimoji="0" lang="en-US" sz="2800" b="0" i="0" u="none" strike="noStrike" kern="1200" cap="none" spc="0" normalizeH="0" baseline="0" noProof="0">
                <a:ln>
                  <a:noFill/>
                </a:ln>
                <a:solidFill>
                  <a:prstClr val="black"/>
                </a:solidFill>
                <a:effectLst/>
                <a:uLnTx/>
                <a:uFillTx/>
                <a:latin typeface="Frutiger LT Std 57 Cn" panose="020B0606020204020204" pitchFamily="34" charset="0"/>
                <a:ea typeface="+mj-ea"/>
                <a:cs typeface="+mj-cs"/>
              </a:rPr>
              <a:t>all culturally </a:t>
            </a:r>
            <a:r>
              <a:rPr kumimoji="0" lang="en-US" sz="2800" b="0" i="0" u="none" strike="noStrike" kern="1200" cap="none" spc="0" normalizeH="0" baseline="0" noProof="0" dirty="0">
                <a:ln>
                  <a:noFill/>
                </a:ln>
                <a:solidFill>
                  <a:prstClr val="black"/>
                </a:solidFill>
                <a:effectLst/>
                <a:uLnTx/>
                <a:uFillTx/>
                <a:latin typeface="Frutiger LT Std 57 Cn" panose="020B0606020204020204" pitchFamily="34" charset="0"/>
                <a:ea typeface="+mj-ea"/>
                <a:cs typeface="+mj-cs"/>
              </a:rPr>
              <a:t>diverse. We thank these Nations and we keep them in our hearts and thoughts as we are in this space today, this week, and every day.</a:t>
            </a:r>
            <a:endParaRPr kumimoji="0" lang="en-US" sz="3200" b="1" i="0" u="none" strike="noStrike" kern="1200" cap="none" spc="0" normalizeH="0" baseline="0" noProof="0" dirty="0">
              <a:ln>
                <a:noFill/>
              </a:ln>
              <a:solidFill>
                <a:srgbClr val="8582BC">
                  <a:lumMod val="50000"/>
                </a:srgbClr>
              </a:solidFill>
              <a:effectLst/>
              <a:uLnTx/>
              <a:uFillTx/>
              <a:latin typeface="Frutiger LT Std 57 Cn" panose="020B0606020204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23" name="Title 1"/>
          <p:cNvSpPr>
            <a:spLocks noGrp="1"/>
          </p:cNvSpPr>
          <p:nvPr>
            <p:ph type="title"/>
          </p:nvPr>
        </p:nvSpPr>
        <p:spPr>
          <a:xfrm>
            <a:off x="1023645" y="851617"/>
            <a:ext cx="7224110" cy="757534"/>
          </a:xfrm>
        </p:spPr>
        <p:txBody>
          <a:bodyPr>
            <a:normAutofit/>
          </a:bodyPr>
          <a:lstStyle/>
          <a:p>
            <a:r>
              <a:rPr lang="en-US" dirty="0"/>
              <a:t>Land Acknowledgement</a:t>
            </a:r>
          </a:p>
        </p:txBody>
      </p:sp>
      <p:pic>
        <p:nvPicPr>
          <p:cNvPr id="1026" name="Picture 2" descr="Jack's Antique | Art decorates life | Fine Art | Collectibles | Funiture">
            <a:extLst>
              <a:ext uri="{FF2B5EF4-FFF2-40B4-BE49-F238E27FC236}">
                <a16:creationId xmlns:a16="http://schemas.microsoft.com/office/drawing/2014/main" id="{D9A3B540-2D3C-4BFA-A895-9639174902C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960" t="12418" r="14651" b="12418"/>
          <a:stretch/>
        </p:blipFill>
        <p:spPr bwMode="auto">
          <a:xfrm>
            <a:off x="8571244" y="4676758"/>
            <a:ext cx="3247067" cy="20146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4">
            <a:extLst>
              <a:ext uri="{FF2B5EF4-FFF2-40B4-BE49-F238E27FC236}">
                <a16:creationId xmlns:a16="http://schemas.microsoft.com/office/drawing/2014/main" id="{655DD082-762C-C745-6F41-0C3912A4B651}"/>
              </a:ext>
            </a:extLst>
          </p:cNvPr>
          <p:cNvSpPr>
            <a:spLocks noGrp="1"/>
          </p:cNvSpPr>
          <p:nvPr>
            <p:ph type="sldNum" sz="quarter" idx="12"/>
          </p:nvPr>
        </p:nvSpPr>
        <p:spPr>
          <a:xfrm>
            <a:off x="1035254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prstClr val="white"/>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2800" b="0" i="0" u="none" strike="noStrike" kern="1200" cap="none" spc="0" normalizeH="0" baseline="0" noProof="0" dirty="0">
              <a:ln>
                <a:noFill/>
              </a:ln>
              <a:solidFill>
                <a:prstClr val="white"/>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2023296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 name="Title 1">
            <a:extLst>
              <a:ext uri="{FF2B5EF4-FFF2-40B4-BE49-F238E27FC236}">
                <a16:creationId xmlns:a16="http://schemas.microsoft.com/office/drawing/2014/main" id="{961CA12B-CAC5-4447-AA4A-75D8CDADD53C}"/>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SB 1394: </a:t>
            </a:r>
            <a:br>
              <a:rPr lang="en-US" sz="3200">
                <a:solidFill>
                  <a:srgbClr val="EBEBEB"/>
                </a:solidFill>
              </a:rPr>
            </a:br>
            <a:r>
              <a:rPr lang="en-US" sz="3200">
                <a:solidFill>
                  <a:srgbClr val="EBEBEB"/>
                </a:solidFill>
              </a:rPr>
              <a:t>Access to Connected Vehicles</a:t>
            </a:r>
          </a:p>
        </p:txBody>
      </p:sp>
      <p:sp>
        <p:nvSpPr>
          <p:cNvPr id="3" name="Content Placeholder 2">
            <a:extLst>
              <a:ext uri="{FF2B5EF4-FFF2-40B4-BE49-F238E27FC236}">
                <a16:creationId xmlns:a16="http://schemas.microsoft.com/office/drawing/2014/main" id="{B821B35E-DC75-8047-AEA8-C8E0F65D999A}"/>
              </a:ext>
            </a:extLst>
          </p:cNvPr>
          <p:cNvSpPr>
            <a:spLocks noGrp="1"/>
          </p:cNvSpPr>
          <p:nvPr>
            <p:ph idx="1"/>
          </p:nvPr>
        </p:nvSpPr>
        <p:spPr>
          <a:xfrm>
            <a:off x="5290076" y="437513"/>
            <a:ext cx="6347741" cy="6245920"/>
          </a:xfrm>
        </p:spPr>
        <p:txBody>
          <a:bodyPr anchor="ctr">
            <a:normAutofit/>
          </a:bodyPr>
          <a:lstStyle/>
          <a:p>
            <a:pPr marL="0" indent="0">
              <a:lnSpc>
                <a:spcPct val="90000"/>
              </a:lnSpc>
              <a:buNone/>
            </a:pPr>
            <a:r>
              <a:rPr lang="en-US" sz="1600" b="1" u="sng" dirty="0">
                <a:solidFill>
                  <a:schemeClr val="accent6">
                    <a:lumMod val="75000"/>
                  </a:schemeClr>
                </a:solidFill>
                <a:effectLst/>
                <a:latin typeface="Frutiger LT Std 57 Cn"/>
                <a:ea typeface="Times New Roman" panose="02020603050405020304" pitchFamily="18" charset="0"/>
              </a:rPr>
              <a:t>Connected vehicle location access</a:t>
            </a:r>
            <a:r>
              <a:rPr lang="en-US" sz="1600" b="1" dirty="0">
                <a:solidFill>
                  <a:schemeClr val="accent6">
                    <a:lumMod val="75000"/>
                  </a:schemeClr>
                </a:solidFill>
                <a:effectLst/>
                <a:latin typeface="Frutiger LT Std 57 Cn"/>
                <a:ea typeface="Times New Roman" panose="02020603050405020304" pitchFamily="18" charset="0"/>
              </a:rPr>
              <a:t>: </a:t>
            </a:r>
            <a:r>
              <a:rPr lang="en-US" sz="1600" dirty="0">
                <a:effectLst/>
                <a:latin typeface="Frutiger LT Std 57 Cn"/>
                <a:ea typeface="Times New Roman" panose="02020603050405020304" pitchFamily="18" charset="0"/>
              </a:rPr>
              <a:t>allows person outside car to view/track car’s location, including through GPS </a:t>
            </a:r>
          </a:p>
          <a:p>
            <a:pPr marL="0" indent="0">
              <a:lnSpc>
                <a:spcPct val="90000"/>
              </a:lnSpc>
              <a:buNone/>
            </a:pPr>
            <a:r>
              <a:rPr lang="en-US" sz="1600" b="1" u="sng" dirty="0">
                <a:solidFill>
                  <a:schemeClr val="accent6">
                    <a:lumMod val="50000"/>
                  </a:schemeClr>
                </a:solidFill>
                <a:effectLst/>
                <a:latin typeface="Frutiger LT Std 57 Cn"/>
                <a:ea typeface="Times New Roman" panose="02020603050405020304" pitchFamily="18" charset="0"/>
              </a:rPr>
              <a:t>Connected vehi</a:t>
            </a:r>
            <a:r>
              <a:rPr lang="en-US" sz="1600" b="1" u="sng" dirty="0">
                <a:solidFill>
                  <a:schemeClr val="accent6">
                    <a:lumMod val="50000"/>
                  </a:schemeClr>
                </a:solidFill>
                <a:latin typeface="Frutiger LT Std 57 Cn"/>
                <a:ea typeface="Times New Roman" panose="02020603050405020304" pitchFamily="18" charset="0"/>
              </a:rPr>
              <a:t>cle service</a:t>
            </a:r>
            <a:r>
              <a:rPr lang="en-US" sz="1600" b="1" dirty="0">
                <a:solidFill>
                  <a:schemeClr val="accent6">
                    <a:lumMod val="50000"/>
                  </a:schemeClr>
                </a:solidFill>
                <a:latin typeface="Frutiger LT Std 57 Cn"/>
                <a:ea typeface="Times New Roman" panose="02020603050405020304" pitchFamily="18" charset="0"/>
              </a:rPr>
              <a:t>: </a:t>
            </a:r>
            <a:r>
              <a:rPr lang="en-US" sz="1600" dirty="0">
                <a:latin typeface="Frutiger LT Std 57 Cn"/>
                <a:ea typeface="Times New Roman" panose="02020603050405020304" pitchFamily="18" charset="0"/>
              </a:rPr>
              <a:t>allows person to obtain data from or send commands to a car remotely </a:t>
            </a:r>
            <a:endParaRPr lang="en-US" sz="1600" dirty="0">
              <a:effectLst/>
              <a:latin typeface="Frutiger LT Std 57 Cn"/>
              <a:ea typeface="Times New Roman" panose="02020603050405020304" pitchFamily="18" charset="0"/>
            </a:endParaRPr>
          </a:p>
          <a:p>
            <a:pPr marL="0" indent="0">
              <a:lnSpc>
                <a:spcPct val="90000"/>
              </a:lnSpc>
              <a:buNone/>
            </a:pPr>
            <a:r>
              <a:rPr lang="en-US" sz="1600" b="1" dirty="0">
                <a:highlight>
                  <a:srgbClr val="FFFF00"/>
                </a:highlight>
                <a:latin typeface="Frutiger LT Std 57 Cn"/>
                <a:ea typeface="Times New Roman" panose="02020603050405020304" pitchFamily="18" charset="0"/>
              </a:rPr>
              <a:t>July 1, 2025</a:t>
            </a:r>
          </a:p>
          <a:p>
            <a:pPr>
              <a:lnSpc>
                <a:spcPct val="90000"/>
              </a:lnSpc>
            </a:pPr>
            <a:r>
              <a:rPr lang="en-US" sz="1600" b="1" dirty="0">
                <a:latin typeface="Frutiger LT Std 57 Cn"/>
                <a:ea typeface="Times New Roman" panose="02020603050405020304" pitchFamily="18" charset="0"/>
              </a:rPr>
              <a:t>Carmaker must provide clear process </a:t>
            </a:r>
            <a:r>
              <a:rPr lang="en-US" sz="1600" dirty="0">
                <a:latin typeface="Frutiger LT Std 57 Cn"/>
                <a:ea typeface="Times New Roman" panose="02020603050405020304" pitchFamily="18" charset="0"/>
              </a:rPr>
              <a:t>for driver to submit request terminating access to connected vehicle service and to create their own account</a:t>
            </a:r>
          </a:p>
          <a:p>
            <a:pPr>
              <a:lnSpc>
                <a:spcPct val="90000"/>
              </a:lnSpc>
            </a:pPr>
            <a:r>
              <a:rPr lang="en-US" sz="1600" b="1" dirty="0">
                <a:latin typeface="Frutiger LT Std 57 Cn"/>
                <a:ea typeface="Times New Roman" panose="02020603050405020304" pitchFamily="18" charset="0"/>
              </a:rPr>
              <a:t>Driver must provide proof of legal possession </a:t>
            </a:r>
            <a:r>
              <a:rPr lang="en-US" sz="1600" dirty="0">
                <a:effectLst/>
                <a:latin typeface="Frutiger LT Std 57 Cn"/>
                <a:ea typeface="Times New Roman" panose="02020603050405020304" pitchFamily="18" charset="0"/>
              </a:rPr>
              <a:t>(e.g., title, divorce, </a:t>
            </a:r>
            <a:r>
              <a:rPr lang="en-US" sz="1600" dirty="0">
                <a:latin typeface="Frutiger LT Std 57 Cn"/>
                <a:ea typeface="Times New Roman" panose="02020603050405020304" pitchFamily="18" charset="0"/>
              </a:rPr>
              <a:t>decree, </a:t>
            </a:r>
            <a:r>
              <a:rPr lang="en-US" sz="1600" dirty="0">
                <a:effectLst/>
                <a:latin typeface="Frutiger LT Std 57 Cn"/>
                <a:ea typeface="Times New Roman" panose="02020603050405020304" pitchFamily="18" charset="0"/>
              </a:rPr>
              <a:t>DVRO awarding possession or exclusive use of the car to the driver).  </a:t>
            </a:r>
          </a:p>
          <a:p>
            <a:pPr>
              <a:lnSpc>
                <a:spcPct val="90000"/>
              </a:lnSpc>
            </a:pPr>
            <a:r>
              <a:rPr lang="en-US" sz="1600" b="1" dirty="0">
                <a:latin typeface="Frutiger LT Std 57 Cn"/>
                <a:ea typeface="Times New Roman" panose="02020603050405020304" pitchFamily="18" charset="0"/>
              </a:rPr>
              <a:t>Carmaker </a:t>
            </a:r>
            <a:r>
              <a:rPr lang="en-US" sz="1600" b="1" u="sng" dirty="0">
                <a:latin typeface="Frutiger LT Std 57 Cn"/>
                <a:ea typeface="Times New Roman" panose="02020603050405020304" pitchFamily="18" charset="0"/>
              </a:rPr>
              <a:t>must</a:t>
            </a:r>
            <a:r>
              <a:rPr lang="en-US" sz="1600" b="1" dirty="0">
                <a:latin typeface="Frutiger LT Std 57 Cn"/>
                <a:ea typeface="Times New Roman" panose="02020603050405020304" pitchFamily="18" charset="0"/>
              </a:rPr>
              <a:t> terminate access within </a:t>
            </a:r>
            <a:r>
              <a:rPr lang="en-US" sz="1600" b="1" u="sng" dirty="0">
                <a:latin typeface="Frutiger LT Std 57 Cn"/>
                <a:ea typeface="Times New Roman" panose="02020603050405020304" pitchFamily="18" charset="0"/>
              </a:rPr>
              <a:t>two business days</a:t>
            </a:r>
            <a:r>
              <a:rPr lang="en-US" sz="1600" b="1" dirty="0">
                <a:latin typeface="Frutiger LT Std 57 Cn"/>
                <a:ea typeface="Times New Roman" panose="02020603050405020304" pitchFamily="18" charset="0"/>
              </a:rPr>
              <a:t> </a:t>
            </a:r>
            <a:r>
              <a:rPr lang="en-US" sz="1600" dirty="0">
                <a:latin typeface="Frutiger LT Std 57 Cn"/>
                <a:ea typeface="Times New Roman" panose="02020603050405020304" pitchFamily="18" charset="0"/>
              </a:rPr>
              <a:t>of receipt of completed request</a:t>
            </a:r>
          </a:p>
          <a:p>
            <a:pPr marL="0" indent="0">
              <a:lnSpc>
                <a:spcPct val="90000"/>
              </a:lnSpc>
              <a:buNone/>
            </a:pPr>
            <a:r>
              <a:rPr lang="en-US" sz="1600" b="1" dirty="0">
                <a:effectLst/>
                <a:highlight>
                  <a:srgbClr val="FFFF00"/>
                </a:highlight>
                <a:latin typeface="Frutiger LT Std 57 Cn"/>
                <a:ea typeface="Times New Roman" panose="02020603050405020304" pitchFamily="18" charset="0"/>
              </a:rPr>
              <a:t>Jan 1, 2028/July 1, 2026 (depending on date of manufacture):  </a:t>
            </a:r>
          </a:p>
          <a:p>
            <a:pPr>
              <a:lnSpc>
                <a:spcPct val="90000"/>
              </a:lnSpc>
            </a:pPr>
            <a:r>
              <a:rPr lang="en-US" sz="1600" dirty="0">
                <a:latin typeface="Frutiger LT Std 57 Cn"/>
                <a:ea typeface="Times New Roman" panose="02020603050405020304" pitchFamily="18" charset="0"/>
              </a:rPr>
              <a:t>Manufacturer of v</a:t>
            </a:r>
            <a:r>
              <a:rPr lang="en-US" sz="1600" dirty="0">
                <a:effectLst/>
                <a:latin typeface="Frutiger LT Std 57 Cn"/>
                <a:ea typeface="Times New Roman" panose="02020603050405020304" pitchFamily="18" charset="0"/>
              </a:rPr>
              <a:t>ehicle with connected service shall clearly indicat</a:t>
            </a:r>
            <a:r>
              <a:rPr lang="en-US" sz="1600" dirty="0">
                <a:latin typeface="Frutiger LT Std 57 Cn"/>
                <a:ea typeface="Times New Roman" panose="02020603050405020304" pitchFamily="18" charset="0"/>
              </a:rPr>
              <a:t>e to a person inside the car when a person </a:t>
            </a:r>
            <a:r>
              <a:rPr lang="en-US" sz="1600" i="1" dirty="0">
                <a:latin typeface="Frutiger LT Std 57 Cn"/>
                <a:ea typeface="Times New Roman" panose="02020603050405020304" pitchFamily="18" charset="0"/>
              </a:rPr>
              <a:t>outside</a:t>
            </a:r>
            <a:r>
              <a:rPr lang="en-US" sz="1600" dirty="0">
                <a:latin typeface="Frutiger LT Std 57 Cn"/>
                <a:ea typeface="Times New Roman" panose="02020603050405020304" pitchFamily="18" charset="0"/>
              </a:rPr>
              <a:t> the car has accessed either the connected vehicle service or connected vehicle location access </a:t>
            </a:r>
          </a:p>
          <a:p>
            <a:pPr>
              <a:lnSpc>
                <a:spcPct val="90000"/>
              </a:lnSpc>
            </a:pPr>
            <a:r>
              <a:rPr lang="en-US" sz="1600" dirty="0">
                <a:effectLst/>
                <a:latin typeface="Frutiger LT Std 57 Cn"/>
                <a:ea typeface="Times New Roman" panose="02020603050405020304" pitchFamily="18" charset="0"/>
              </a:rPr>
              <a:t>Cars with connected vehicle location access must include mechanism that allows driver to disable access from inside the car</a:t>
            </a:r>
          </a:p>
          <a:p>
            <a:pPr>
              <a:lnSpc>
                <a:spcPct val="90000"/>
              </a:lnSpc>
            </a:pPr>
            <a:endParaRPr lang="en-US" sz="1600" dirty="0"/>
          </a:p>
        </p:txBody>
      </p:sp>
    </p:spTree>
    <p:extLst>
      <p:ext uri="{BB962C8B-B14F-4D97-AF65-F5344CB8AC3E}">
        <p14:creationId xmlns:p14="http://schemas.microsoft.com/office/powerpoint/2010/main" val="4109856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2FEF1-56E9-E14A-8603-550832679D79}"/>
              </a:ext>
            </a:extLst>
          </p:cNvPr>
          <p:cNvSpPr>
            <a:spLocks noGrp="1"/>
          </p:cNvSpPr>
          <p:nvPr>
            <p:ph type="title"/>
          </p:nvPr>
        </p:nvSpPr>
        <p:spPr>
          <a:xfrm>
            <a:off x="1509518" y="955007"/>
            <a:ext cx="8761413" cy="706964"/>
          </a:xfrm>
        </p:spPr>
        <p:txBody>
          <a:bodyPr/>
          <a:lstStyle/>
          <a:p>
            <a:pPr algn="ctr"/>
            <a:r>
              <a:rPr lang="en-US" dirty="0"/>
              <a:t>AB 3138: License Plates</a:t>
            </a:r>
          </a:p>
        </p:txBody>
      </p:sp>
      <p:sp>
        <p:nvSpPr>
          <p:cNvPr id="3" name="Content Placeholder 2">
            <a:extLst>
              <a:ext uri="{FF2B5EF4-FFF2-40B4-BE49-F238E27FC236}">
                <a16:creationId xmlns:a16="http://schemas.microsoft.com/office/drawing/2014/main" id="{B1EEE084-05DC-3F42-A9B3-C7CE34E0A9A4}"/>
              </a:ext>
            </a:extLst>
          </p:cNvPr>
          <p:cNvSpPr>
            <a:spLocks noGrp="1"/>
          </p:cNvSpPr>
          <p:nvPr>
            <p:ph idx="1"/>
          </p:nvPr>
        </p:nvSpPr>
        <p:spPr>
          <a:xfrm>
            <a:off x="391886" y="2379381"/>
            <a:ext cx="11112929" cy="3900121"/>
          </a:xfrm>
        </p:spPr>
        <p:txBody>
          <a:bodyPr>
            <a:normAutofit/>
          </a:bodyPr>
          <a:lstStyle/>
          <a:p>
            <a:pPr marL="0" marR="0" indent="0">
              <a:lnSpc>
                <a:spcPct val="107000"/>
              </a:lnSpc>
              <a:spcBef>
                <a:spcPts val="0"/>
              </a:spcBef>
              <a:spcAft>
                <a:spcPts val="600"/>
              </a:spcAft>
              <a:buNone/>
            </a:pPr>
            <a:r>
              <a:rPr lang="en-US" sz="1800" b="1" dirty="0">
                <a:effectLst/>
                <a:highlight>
                  <a:srgbClr val="FFFF00"/>
                </a:highlight>
                <a:latin typeface="Frutiger LT Std 57 Cn"/>
                <a:ea typeface="Times New Roman" panose="02020603050405020304" pitchFamily="18" charset="0"/>
              </a:rPr>
              <a:t>Jan 1, 2027 </a:t>
            </a:r>
          </a:p>
          <a:p>
            <a:pPr>
              <a:lnSpc>
                <a:spcPct val="107000"/>
              </a:lnSpc>
              <a:spcBef>
                <a:spcPts val="0"/>
              </a:spcBef>
              <a:spcAft>
                <a:spcPts val="600"/>
              </a:spcAft>
            </a:pPr>
            <a:r>
              <a:rPr lang="en-US" sz="1800" dirty="0">
                <a:effectLst/>
                <a:latin typeface="Frutiger LT Std 57 Cn"/>
                <a:ea typeface="Times New Roman" panose="02020603050405020304" pitchFamily="18" charset="0"/>
              </a:rPr>
              <a:t>Allows personal vehicles to be equipped with digital license plates </a:t>
            </a:r>
            <a:r>
              <a:rPr lang="en-US" dirty="0">
                <a:latin typeface="Frutiger LT Std 57 Cn"/>
                <a:ea typeface="Times New Roman" panose="02020603050405020304" pitchFamily="18" charset="0"/>
              </a:rPr>
              <a:t>capable of </a:t>
            </a:r>
            <a:r>
              <a:rPr lang="en-US" sz="1800" dirty="0">
                <a:effectLst/>
                <a:latin typeface="Frutiger LT Std 57 Cn"/>
                <a:ea typeface="Times New Roman" panose="02020603050405020304" pitchFamily="18" charset="0"/>
              </a:rPr>
              <a:t>GPS tracking </a:t>
            </a:r>
          </a:p>
          <a:p>
            <a:pPr marL="0" marR="0" indent="0">
              <a:lnSpc>
                <a:spcPct val="107000"/>
              </a:lnSpc>
              <a:spcBef>
                <a:spcPts val="0"/>
              </a:spcBef>
              <a:spcAft>
                <a:spcPts val="600"/>
              </a:spcAft>
              <a:buNone/>
            </a:pPr>
            <a:r>
              <a:rPr lang="en-US" sz="1800" dirty="0">
                <a:effectLst/>
                <a:latin typeface="Frutiger LT Std 57 Cn"/>
                <a:ea typeface="Times New Roman" panose="02020603050405020304" pitchFamily="18" charset="0"/>
              </a:rPr>
              <a:t>(Previously, only allowed for commercial and fleet vehicles)</a:t>
            </a:r>
          </a:p>
          <a:p>
            <a:pPr marL="0" marR="0" indent="0">
              <a:lnSpc>
                <a:spcPct val="107000"/>
              </a:lnSpc>
              <a:spcBef>
                <a:spcPts val="0"/>
              </a:spcBef>
              <a:spcAft>
                <a:spcPts val="600"/>
              </a:spcAft>
              <a:buNone/>
            </a:pPr>
            <a:r>
              <a:rPr lang="en-US" dirty="0">
                <a:latin typeface="Frutiger LT Std 57 Cn"/>
                <a:ea typeface="Times New Roman" panose="02020603050405020304" pitchFamily="18" charset="0"/>
              </a:rPr>
              <a:t>Privacy protections required:</a:t>
            </a:r>
          </a:p>
          <a:p>
            <a:pPr>
              <a:lnSpc>
                <a:spcPct val="107000"/>
              </a:lnSpc>
              <a:spcBef>
                <a:spcPts val="0"/>
              </a:spcBef>
              <a:spcAft>
                <a:spcPts val="600"/>
              </a:spcAft>
            </a:pPr>
            <a:r>
              <a:rPr lang="en-US" dirty="0">
                <a:latin typeface="Frutiger LT Std 57 Cn"/>
                <a:ea typeface="Times New Roman" panose="02020603050405020304" pitchFamily="18" charset="0"/>
              </a:rPr>
              <a:t>Technology can be manually disabled and enabled by driver while inside the car</a:t>
            </a:r>
          </a:p>
          <a:p>
            <a:pPr>
              <a:lnSpc>
                <a:spcPct val="107000"/>
              </a:lnSpc>
              <a:spcBef>
                <a:spcPts val="0"/>
              </a:spcBef>
              <a:spcAft>
                <a:spcPts val="600"/>
              </a:spcAft>
            </a:pPr>
            <a:r>
              <a:rPr lang="en-US" sz="1800" dirty="0">
                <a:effectLst/>
                <a:latin typeface="Frutiger LT Std 57 Cn"/>
                <a:ea typeface="Times New Roman" panose="02020603050405020304" pitchFamily="18" charset="0"/>
              </a:rPr>
              <a:t>Method of disabling/enabling shall be prominently located in the car and not require password/login info</a:t>
            </a:r>
          </a:p>
          <a:p>
            <a:pPr>
              <a:lnSpc>
                <a:spcPct val="107000"/>
              </a:lnSpc>
              <a:spcBef>
                <a:spcPts val="0"/>
              </a:spcBef>
              <a:spcAft>
                <a:spcPts val="600"/>
              </a:spcAft>
            </a:pPr>
            <a:r>
              <a:rPr lang="en-US" sz="1800" dirty="0">
                <a:effectLst/>
                <a:latin typeface="Frutiger LT Std 57 Cn"/>
                <a:ea typeface="Times New Roman" panose="02020603050405020304" pitchFamily="18" charset="0"/>
              </a:rPr>
              <a:t>Once disabled, can only be re-enabled manually from inside the car</a:t>
            </a:r>
          </a:p>
          <a:p>
            <a:pPr>
              <a:lnSpc>
                <a:spcPct val="107000"/>
              </a:lnSpc>
              <a:spcBef>
                <a:spcPts val="0"/>
              </a:spcBef>
              <a:spcAft>
                <a:spcPts val="600"/>
              </a:spcAft>
            </a:pPr>
            <a:r>
              <a:rPr lang="en-US" dirty="0">
                <a:latin typeface="Frutiger LT Std 57 Cn"/>
                <a:ea typeface="Times New Roman" panose="02020603050405020304" pitchFamily="18" charset="0"/>
              </a:rPr>
              <a:t>Technology can be permanently disabled, stopping all location/tracking capabilities </a:t>
            </a:r>
          </a:p>
          <a:p>
            <a:pPr>
              <a:lnSpc>
                <a:spcPct val="107000"/>
              </a:lnSpc>
              <a:spcBef>
                <a:spcPts val="0"/>
              </a:spcBef>
              <a:spcAft>
                <a:spcPts val="600"/>
              </a:spcAft>
            </a:pPr>
            <a:endParaRPr lang="en-US" sz="1800" dirty="0">
              <a:effectLst/>
              <a:latin typeface="Frutiger LT Std 57 Cn"/>
              <a:ea typeface="Times New Roman" panose="02020603050405020304" pitchFamily="18" charset="0"/>
            </a:endParaRPr>
          </a:p>
          <a:p>
            <a:pPr>
              <a:lnSpc>
                <a:spcPct val="107000"/>
              </a:lnSpc>
              <a:spcBef>
                <a:spcPts val="0"/>
              </a:spcBef>
              <a:spcAft>
                <a:spcPts val="600"/>
              </a:spcAft>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4">
            <a:extLst>
              <a:ext uri="{FF2B5EF4-FFF2-40B4-BE49-F238E27FC236}">
                <a16:creationId xmlns:a16="http://schemas.microsoft.com/office/drawing/2014/main" id="{42DF6512-D202-5756-73F3-4AE876E0DDB9}"/>
              </a:ext>
            </a:extLst>
          </p:cNvPr>
          <p:cNvSpPr>
            <a:spLocks noGrp="1"/>
          </p:cNvSpPr>
          <p:nvPr>
            <p:ph type="sldNum" sz="quarter" idx="12"/>
          </p:nvPr>
        </p:nvSpPr>
        <p:spPr>
          <a:xfrm>
            <a:off x="1035254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prstClr val="white"/>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2800" b="0" i="0" u="none" strike="noStrike" kern="1200" cap="none" spc="0" normalizeH="0" baseline="0" noProof="0" dirty="0">
              <a:ln>
                <a:noFill/>
              </a:ln>
              <a:solidFill>
                <a:prstClr val="white"/>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4056816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 name="Title 1">
            <a:extLst>
              <a:ext uri="{FF2B5EF4-FFF2-40B4-BE49-F238E27FC236}">
                <a16:creationId xmlns:a16="http://schemas.microsoft.com/office/drawing/2014/main" id="{52467BF9-2429-0842-86A1-2049F30989F6}"/>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SB 963: Hospital Self-Identification Procedures   DV/HT Victims</a:t>
            </a:r>
          </a:p>
        </p:txBody>
      </p:sp>
      <p:sp>
        <p:nvSpPr>
          <p:cNvPr id="3" name="Content Placeholder 2">
            <a:extLst>
              <a:ext uri="{FF2B5EF4-FFF2-40B4-BE49-F238E27FC236}">
                <a16:creationId xmlns:a16="http://schemas.microsoft.com/office/drawing/2014/main" id="{284E49C7-E622-3945-AC00-9A0B2160BC2C}"/>
              </a:ext>
            </a:extLst>
          </p:cNvPr>
          <p:cNvSpPr>
            <a:spLocks noGrp="1"/>
          </p:cNvSpPr>
          <p:nvPr>
            <p:ph idx="1"/>
          </p:nvPr>
        </p:nvSpPr>
        <p:spPr>
          <a:xfrm>
            <a:off x="5290077" y="437513"/>
            <a:ext cx="5502614" cy="5954325"/>
          </a:xfrm>
        </p:spPr>
        <p:txBody>
          <a:bodyPr anchor="ctr">
            <a:normAutofit/>
          </a:bodyPr>
          <a:lstStyle/>
          <a:p>
            <a:pPr marL="0" indent="0" fontAlgn="base">
              <a:lnSpc>
                <a:spcPct val="90000"/>
              </a:lnSpc>
              <a:buNone/>
            </a:pPr>
            <a:r>
              <a:rPr lang="en-US" sz="1600" b="0" i="1" u="sng" strike="noStrike" dirty="0">
                <a:effectLst/>
                <a:latin typeface="inherit"/>
              </a:rPr>
              <a:t>All general acute care hospitals with an </a:t>
            </a:r>
            <a:r>
              <a:rPr lang="en-US" sz="1600" b="0" i="1" u="sng" strike="noStrike" dirty="0">
                <a:solidFill>
                  <a:schemeClr val="accent6">
                    <a:lumMod val="75000"/>
                  </a:schemeClr>
                </a:solidFill>
                <a:effectLst/>
                <a:latin typeface="inherit"/>
              </a:rPr>
              <a:t>emergency department </a:t>
            </a:r>
            <a:r>
              <a:rPr lang="en-US" sz="1600" b="0" i="1" u="sng" strike="noStrike" dirty="0">
                <a:effectLst/>
                <a:latin typeface="inherit"/>
              </a:rPr>
              <a:t>shall adopt and implement </a:t>
            </a:r>
            <a:r>
              <a:rPr lang="en-US" sz="1600" b="0" i="1" u="sng" strike="noStrike" dirty="0">
                <a:solidFill>
                  <a:schemeClr val="accent6">
                    <a:lumMod val="75000"/>
                  </a:schemeClr>
                </a:solidFill>
                <a:effectLst/>
                <a:latin typeface="inherit"/>
              </a:rPr>
              <a:t>policies and procedures to facilitate </a:t>
            </a:r>
            <a:r>
              <a:rPr lang="en-US" sz="1600" b="0" i="1" u="sng" strike="noStrike" dirty="0">
                <a:effectLst/>
                <a:latin typeface="inherit"/>
              </a:rPr>
              <a:t>the</a:t>
            </a:r>
            <a:r>
              <a:rPr lang="en-US" sz="1600" b="0" i="1" u="sng" strike="noStrike" dirty="0">
                <a:solidFill>
                  <a:schemeClr val="accent6">
                    <a:lumMod val="75000"/>
                  </a:schemeClr>
                </a:solidFill>
                <a:effectLst/>
                <a:latin typeface="inherit"/>
              </a:rPr>
              <a:t> self-identification </a:t>
            </a:r>
            <a:r>
              <a:rPr lang="en-US" sz="1600" b="0" i="1" u="sng" strike="noStrike" dirty="0">
                <a:effectLst/>
                <a:latin typeface="inherit"/>
              </a:rPr>
              <a:t>of an emergency department patient as a </a:t>
            </a:r>
            <a:r>
              <a:rPr lang="en-US" sz="1600" b="0" i="1" u="sng" strike="noStrike" dirty="0">
                <a:solidFill>
                  <a:schemeClr val="accent6">
                    <a:lumMod val="75000"/>
                  </a:schemeClr>
                </a:solidFill>
                <a:effectLst/>
                <a:latin typeface="inherit"/>
              </a:rPr>
              <a:t>victim of human trafficking or domestic violence </a:t>
            </a:r>
            <a:r>
              <a:rPr lang="en-US" sz="1600" b="0" i="1" u="sng" strike="noStrike" dirty="0">
                <a:effectLst/>
                <a:latin typeface="inherit"/>
              </a:rPr>
              <a:t>to hospital personnel. Minimum requirements:</a:t>
            </a:r>
            <a:endParaRPr lang="en-US" sz="1600" b="0" i="1" u="sng" strike="noStrike" dirty="0">
              <a:effectLst/>
              <a:latin typeface="Verdana" panose="020B0604030504040204" pitchFamily="34" charset="0"/>
            </a:endParaRPr>
          </a:p>
          <a:p>
            <a:pPr>
              <a:lnSpc>
                <a:spcPct val="90000"/>
              </a:lnSpc>
            </a:pPr>
            <a:r>
              <a:rPr lang="en-US" sz="1600" dirty="0"/>
              <a:t>Patient </a:t>
            </a:r>
            <a:r>
              <a:rPr lang="en-US" sz="1600" dirty="0">
                <a:highlight>
                  <a:srgbClr val="FFFF00"/>
                </a:highlight>
              </a:rPr>
              <a:t>confidentiality</a:t>
            </a:r>
          </a:p>
          <a:p>
            <a:pPr>
              <a:lnSpc>
                <a:spcPct val="90000"/>
              </a:lnSpc>
            </a:pPr>
            <a:r>
              <a:rPr lang="en-US" sz="1600" dirty="0">
                <a:highlight>
                  <a:srgbClr val="FFFF00"/>
                </a:highlight>
              </a:rPr>
              <a:t>Safe and discreet means </a:t>
            </a:r>
            <a:r>
              <a:rPr lang="en-US" sz="1600" dirty="0"/>
              <a:t>to inform hospital personnel that they are victim of DV or HT</a:t>
            </a:r>
          </a:p>
          <a:p>
            <a:pPr>
              <a:lnSpc>
                <a:spcPct val="90000"/>
              </a:lnSpc>
            </a:pPr>
            <a:r>
              <a:rPr lang="en-US" sz="1600" dirty="0">
                <a:highlight>
                  <a:srgbClr val="FFFF00"/>
                </a:highlight>
              </a:rPr>
              <a:t>Prompt, private, and VOLUNTARY interview </a:t>
            </a:r>
            <a:r>
              <a:rPr lang="en-US" sz="1600" dirty="0"/>
              <a:t>of patient by medical personnel for purposes of providing information on services and resources </a:t>
            </a:r>
          </a:p>
          <a:p>
            <a:pPr>
              <a:lnSpc>
                <a:spcPct val="90000"/>
              </a:lnSpc>
            </a:pPr>
            <a:r>
              <a:rPr lang="en-US" sz="1600" dirty="0">
                <a:highlight>
                  <a:srgbClr val="FFFF00"/>
                </a:highlight>
              </a:rPr>
              <a:t>Information on local services/resources </a:t>
            </a:r>
            <a:r>
              <a:rPr lang="en-US" sz="1600" dirty="0"/>
              <a:t>for HT/DV victims </a:t>
            </a:r>
          </a:p>
          <a:p>
            <a:pPr>
              <a:lnSpc>
                <a:spcPct val="90000"/>
              </a:lnSpc>
            </a:pPr>
            <a:r>
              <a:rPr lang="en-US" sz="1600" dirty="0">
                <a:highlight>
                  <a:srgbClr val="FFFF00"/>
                </a:highlight>
              </a:rPr>
              <a:t>Trauma-informed care</a:t>
            </a:r>
          </a:p>
          <a:p>
            <a:pPr marL="0" indent="0">
              <a:lnSpc>
                <a:spcPct val="90000"/>
              </a:lnSpc>
              <a:buNone/>
            </a:pPr>
            <a:r>
              <a:rPr lang="en-US" sz="1600" dirty="0"/>
              <a:t>Grants immunity for hospitals for any injuries or damages arising from patient who self-identified as a DV or HT victim (including injuries inflicted by abuser based on acts/omissions taken by hospital IF acting in good faith)</a:t>
            </a:r>
          </a:p>
          <a:p>
            <a:pPr marL="0" indent="0">
              <a:lnSpc>
                <a:spcPct val="90000"/>
              </a:lnSpc>
              <a:buNone/>
            </a:pPr>
            <a:r>
              <a:rPr lang="en-US" sz="1600" dirty="0"/>
              <a:t>Immunity </a:t>
            </a:r>
            <a:r>
              <a:rPr lang="en-US" sz="1600" b="1" dirty="0"/>
              <a:t>does not </a:t>
            </a:r>
            <a:r>
              <a:rPr lang="en-US" sz="1600" dirty="0"/>
              <a:t>apply to acts/omissions that are</a:t>
            </a:r>
            <a:r>
              <a:rPr lang="en-US" sz="1600" b="1" dirty="0"/>
              <a:t> grossly negligent or constitute willful misconduct </a:t>
            </a:r>
            <a:br>
              <a:rPr lang="en-US" sz="1600" dirty="0"/>
            </a:br>
            <a:br>
              <a:rPr lang="en-US" sz="1600" dirty="0"/>
            </a:br>
            <a:endParaRPr lang="en-US" sz="1600" dirty="0"/>
          </a:p>
        </p:txBody>
      </p:sp>
    </p:spTree>
    <p:extLst>
      <p:ext uri="{BB962C8B-B14F-4D97-AF65-F5344CB8AC3E}">
        <p14:creationId xmlns:p14="http://schemas.microsoft.com/office/powerpoint/2010/main" val="2430099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19F553FC-58D3-364F-9D24-5EF5A0F3B9DC}"/>
              </a:ext>
            </a:extLst>
          </p:cNvPr>
          <p:cNvSpPr>
            <a:spLocks noGrp="1"/>
          </p:cNvSpPr>
          <p:nvPr>
            <p:ph type="title"/>
          </p:nvPr>
        </p:nvSpPr>
        <p:spPr>
          <a:xfrm>
            <a:off x="639097" y="629265"/>
            <a:ext cx="6387367" cy="2362200"/>
          </a:xfrm>
        </p:spPr>
        <p:txBody>
          <a:bodyPr vert="horz" lIns="91440" tIns="45720" rIns="91440" bIns="45720" rtlCol="0" anchor="ctr">
            <a:normAutofit fontScale="90000"/>
          </a:bodyPr>
          <a:lstStyle/>
          <a:p>
            <a:pPr>
              <a:lnSpc>
                <a:spcPct val="90000"/>
              </a:lnSpc>
            </a:pPr>
            <a:r>
              <a:rPr lang="en-US" b="0" dirty="0">
                <a:solidFill>
                  <a:srgbClr val="FFFFFF"/>
                </a:solidFill>
                <a:latin typeface="+mj-lt"/>
              </a:rPr>
              <a:t>SB 989: </a:t>
            </a:r>
            <a:br>
              <a:rPr lang="en-US" b="0" dirty="0">
                <a:solidFill>
                  <a:srgbClr val="FFFFFF"/>
                </a:solidFill>
                <a:latin typeface="+mj-lt"/>
              </a:rPr>
            </a:br>
            <a:r>
              <a:rPr lang="en-US" b="0" dirty="0">
                <a:solidFill>
                  <a:srgbClr val="FFFFFF"/>
                </a:solidFill>
                <a:latin typeface="+mj-lt"/>
              </a:rPr>
              <a:t>Domestic Violence Deaths </a:t>
            </a:r>
            <a:br>
              <a:rPr lang="en-US" b="0" dirty="0">
                <a:solidFill>
                  <a:srgbClr val="FFFFFF"/>
                </a:solidFill>
                <a:latin typeface="+mj-lt"/>
              </a:rPr>
            </a:br>
            <a:r>
              <a:rPr lang="en-US" b="0" dirty="0">
                <a:solidFill>
                  <a:srgbClr val="FFFFFF"/>
                </a:solidFill>
                <a:latin typeface="+mj-lt"/>
              </a:rPr>
              <a:t>(“Hidden Homicides”)</a:t>
            </a:r>
            <a:br>
              <a:rPr lang="en-US" b="0" dirty="0">
                <a:solidFill>
                  <a:srgbClr val="FFFFFF"/>
                </a:solidFill>
                <a:latin typeface="+mj-lt"/>
              </a:rPr>
            </a:br>
            <a:br>
              <a:rPr lang="en-US" b="0" dirty="0">
                <a:solidFill>
                  <a:srgbClr val="FFFFFF"/>
                </a:solidFill>
                <a:latin typeface="+mj-lt"/>
              </a:rPr>
            </a:br>
            <a:r>
              <a:rPr lang="en-US" b="0" dirty="0">
                <a:solidFill>
                  <a:srgbClr val="FFFFFF"/>
                </a:solidFill>
                <a:latin typeface="+mj-lt"/>
              </a:rPr>
              <a:t>Joanna’s Law</a:t>
            </a:r>
          </a:p>
        </p:txBody>
      </p:sp>
      <p:pic>
        <p:nvPicPr>
          <p:cNvPr id="5" name="Picture 4" descr="October 27, 1974-October 6, 2011&#10;Description automatically generated">
            <a:extLst>
              <a:ext uri="{FF2B5EF4-FFF2-40B4-BE49-F238E27FC236}">
                <a16:creationId xmlns:a16="http://schemas.microsoft.com/office/drawing/2014/main" id="{0BC336D8-5A9B-9F44-8962-C7B9C3BD2027}"/>
              </a:ext>
            </a:extLst>
          </p:cNvPr>
          <p:cNvPicPr>
            <a:picLocks noChangeAspect="1"/>
          </p:cNvPicPr>
          <p:nvPr/>
        </p:nvPicPr>
        <p:blipFill>
          <a:blip r:embed="rId3">
            <a:extLst>
              <a:ext uri="{28A0092B-C50C-407E-A947-70E740481C1C}">
                <a14:useLocalDpi xmlns:a14="http://schemas.microsoft.com/office/drawing/2010/main" val="0"/>
              </a:ext>
            </a:extLst>
          </a:blip>
          <a:srcRect l="973" r="11175"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31" name="Rectangle 30">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Oval 32">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Oval 34">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Content Placeholder 7">
            <a:extLst>
              <a:ext uri="{FF2B5EF4-FFF2-40B4-BE49-F238E27FC236}">
                <a16:creationId xmlns:a16="http://schemas.microsoft.com/office/drawing/2014/main" id="{E1F4BA4A-ED2F-7142-BF88-60548B64F641}"/>
              </a:ext>
            </a:extLst>
          </p:cNvPr>
          <p:cNvSpPr>
            <a:spLocks noGrp="1"/>
          </p:cNvSpPr>
          <p:nvPr>
            <p:ph idx="1"/>
          </p:nvPr>
        </p:nvSpPr>
        <p:spPr>
          <a:xfrm>
            <a:off x="616370" y="2431250"/>
            <a:ext cx="6410095" cy="3811740"/>
          </a:xfrm>
        </p:spPr>
        <p:txBody>
          <a:bodyPr vert="horz" lIns="91440" tIns="45720" rIns="91440" bIns="45720" rtlCol="0" anchor="ctr">
            <a:normAutofit/>
          </a:bodyPr>
          <a:lstStyle/>
          <a:p>
            <a:pPr marL="0" indent="0">
              <a:buNone/>
            </a:pPr>
            <a:r>
              <a:rPr lang="en-US" sz="3200" dirty="0">
                <a:solidFill>
                  <a:schemeClr val="tx1"/>
                </a:solidFill>
                <a:latin typeface="+mj-lt"/>
                <a:ea typeface="Verdana" panose="020B0604030504040204" pitchFamily="34" charset="0"/>
                <a:cs typeface="Verdana" panose="020B0604030504040204" pitchFamily="34" charset="0"/>
              </a:rPr>
              <a:t>Joanna Hunter </a:t>
            </a:r>
          </a:p>
          <a:p>
            <a:pPr marL="0" indent="0">
              <a:buNone/>
            </a:pPr>
            <a:r>
              <a:rPr lang="en-US" sz="2800" dirty="0">
                <a:solidFill>
                  <a:srgbClr val="FFFFFF"/>
                </a:solidFill>
                <a:latin typeface="+mj-lt"/>
                <a:ea typeface="Verdana" panose="020B0604030504040204" pitchFamily="34" charset="0"/>
                <a:cs typeface="Verdana" panose="020B0604030504040204" pitchFamily="34" charset="0"/>
              </a:rPr>
              <a:t>October 27, 1974 – October 6, 2011</a:t>
            </a:r>
          </a:p>
        </p:txBody>
      </p:sp>
      <p:sp>
        <p:nvSpPr>
          <p:cNvPr id="3" name="Slide Number Placeholder 4">
            <a:extLst>
              <a:ext uri="{FF2B5EF4-FFF2-40B4-BE49-F238E27FC236}">
                <a16:creationId xmlns:a16="http://schemas.microsoft.com/office/drawing/2014/main" id="{895163CC-2150-3D42-64CF-72A73EFBC712}"/>
              </a:ext>
            </a:extLst>
          </p:cNvPr>
          <p:cNvSpPr>
            <a:spLocks noGrp="1"/>
          </p:cNvSpPr>
          <p:nvPr>
            <p:ph type="sldNum" sz="quarter" idx="12"/>
          </p:nvPr>
        </p:nvSpPr>
        <p:spPr>
          <a:xfrm>
            <a:off x="1035254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prstClr val="white"/>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2800" b="0" i="0" u="none" strike="noStrike" kern="1200" cap="none" spc="0" normalizeH="0" baseline="0" noProof="0" dirty="0">
              <a:ln>
                <a:noFill/>
              </a:ln>
              <a:solidFill>
                <a:prstClr val="white"/>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930677984"/>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553FC-58D3-364F-9D24-5EF5A0F3B9DC}"/>
              </a:ext>
            </a:extLst>
          </p:cNvPr>
          <p:cNvSpPr>
            <a:spLocks noGrp="1"/>
          </p:cNvSpPr>
          <p:nvPr>
            <p:ph type="title"/>
          </p:nvPr>
        </p:nvSpPr>
        <p:spPr>
          <a:xfrm>
            <a:off x="1154954" y="973668"/>
            <a:ext cx="8825659" cy="855132"/>
          </a:xfrm>
        </p:spPr>
        <p:txBody>
          <a:bodyPr/>
          <a:lstStyle/>
          <a:p>
            <a:pPr algn="ctr"/>
            <a:r>
              <a:rPr lang="en-US" sz="3200" dirty="0"/>
              <a:t>SB 989: Domestic Violence Deaths </a:t>
            </a:r>
            <a:br>
              <a:rPr lang="en-US" sz="3200" dirty="0"/>
            </a:br>
            <a:r>
              <a:rPr lang="en-US" sz="3200" dirty="0"/>
              <a:t>(“Hidden Homicides”)</a:t>
            </a:r>
          </a:p>
        </p:txBody>
      </p:sp>
      <p:sp>
        <p:nvSpPr>
          <p:cNvPr id="4" name="Content Placeholder 2">
            <a:extLst>
              <a:ext uri="{FF2B5EF4-FFF2-40B4-BE49-F238E27FC236}">
                <a16:creationId xmlns:a16="http://schemas.microsoft.com/office/drawing/2014/main" id="{04A826A2-63E5-6D40-A7B8-7367715548E6}"/>
              </a:ext>
            </a:extLst>
          </p:cNvPr>
          <p:cNvSpPr>
            <a:spLocks noGrp="1"/>
          </p:cNvSpPr>
          <p:nvPr>
            <p:ph idx="1"/>
          </p:nvPr>
        </p:nvSpPr>
        <p:spPr>
          <a:xfrm>
            <a:off x="179388" y="2244436"/>
            <a:ext cx="12012612" cy="4837402"/>
          </a:xfrm>
        </p:spPr>
        <p:txBody>
          <a:bodyPr anchor="ctr">
            <a:normAutofit/>
          </a:bodyPr>
          <a:lstStyle/>
          <a:p>
            <a:pPr marL="0" indent="0">
              <a:lnSpc>
                <a:spcPct val="90000"/>
              </a:lnSpc>
              <a:buNone/>
            </a:pPr>
            <a:r>
              <a:rPr lang="en-US" sz="2000" dirty="0">
                <a:solidFill>
                  <a:schemeClr val="tx1"/>
                </a:solidFill>
              </a:rPr>
              <a:t>Background: </a:t>
            </a:r>
          </a:p>
          <a:p>
            <a:pPr marL="0" indent="0">
              <a:lnSpc>
                <a:spcPct val="90000"/>
              </a:lnSpc>
              <a:buNone/>
            </a:pPr>
            <a:r>
              <a:rPr lang="en-US" sz="2000" dirty="0">
                <a:solidFill>
                  <a:schemeClr val="tx1"/>
                </a:solidFill>
              </a:rPr>
              <a:t>2011 – Hunter found in Vacaville hanging from bathrobe belt in the master bedroom closet </a:t>
            </a:r>
          </a:p>
          <a:p>
            <a:pPr marL="0" indent="0">
              <a:lnSpc>
                <a:spcPct val="90000"/>
              </a:lnSpc>
              <a:buNone/>
            </a:pPr>
            <a:r>
              <a:rPr lang="en-US" sz="2000" dirty="0">
                <a:solidFill>
                  <a:schemeClr val="tx1"/>
                </a:solidFill>
              </a:rPr>
              <a:t>Death closed as a suicide. Husband later arrested and convicted for attempting to firebomb girlfriend’s home</a:t>
            </a:r>
          </a:p>
          <a:p>
            <a:pPr marL="0" indent="0">
              <a:lnSpc>
                <a:spcPct val="90000"/>
              </a:lnSpc>
              <a:buNone/>
            </a:pPr>
            <a:r>
              <a:rPr lang="en-US" sz="2000" dirty="0">
                <a:solidFill>
                  <a:schemeClr val="tx1"/>
                </a:solidFill>
              </a:rPr>
              <a:t>Suspicious factors in Joanna’s case</a:t>
            </a:r>
          </a:p>
          <a:p>
            <a:pPr>
              <a:lnSpc>
                <a:spcPct val="90000"/>
              </a:lnSpc>
              <a:buFontTx/>
              <a:buChar char="-"/>
            </a:pPr>
            <a:r>
              <a:rPr lang="en-US" sz="2000" dirty="0">
                <a:solidFill>
                  <a:schemeClr val="tx1"/>
                </a:solidFill>
              </a:rPr>
              <a:t>History of dv, including strangulation</a:t>
            </a:r>
          </a:p>
          <a:p>
            <a:pPr>
              <a:lnSpc>
                <a:spcPct val="90000"/>
              </a:lnSpc>
              <a:buFontTx/>
              <a:buChar char="-"/>
            </a:pPr>
            <a:r>
              <a:rPr lang="en-US" sz="2000" dirty="0">
                <a:solidFill>
                  <a:schemeClr val="tx1"/>
                </a:solidFill>
              </a:rPr>
              <a:t>She was trying to end relationship </a:t>
            </a:r>
          </a:p>
          <a:p>
            <a:pPr>
              <a:lnSpc>
                <a:spcPct val="90000"/>
              </a:lnSpc>
              <a:buFontTx/>
              <a:buChar char="-"/>
            </a:pPr>
            <a:r>
              <a:rPr lang="en-US" sz="2000" dirty="0">
                <a:solidFill>
                  <a:schemeClr val="tx1"/>
                </a:solidFill>
              </a:rPr>
              <a:t>Husband last to see her alive</a:t>
            </a:r>
          </a:p>
          <a:p>
            <a:pPr>
              <a:lnSpc>
                <a:spcPct val="90000"/>
              </a:lnSpc>
              <a:buFontTx/>
              <a:buChar char="-"/>
            </a:pPr>
            <a:r>
              <a:rPr lang="en-US" sz="2000" dirty="0">
                <a:solidFill>
                  <a:schemeClr val="tx1"/>
                </a:solidFill>
              </a:rPr>
              <a:t>Husband had access to her body</a:t>
            </a:r>
          </a:p>
          <a:p>
            <a:pPr>
              <a:lnSpc>
                <a:spcPct val="90000"/>
              </a:lnSpc>
              <a:buFontTx/>
              <a:buChar char="-"/>
            </a:pPr>
            <a:r>
              <a:rPr lang="en-US" sz="2000" dirty="0">
                <a:solidFill>
                  <a:schemeClr val="tx1"/>
                </a:solidFill>
              </a:rPr>
              <a:t>Crime scene appeared altered</a:t>
            </a:r>
          </a:p>
          <a:p>
            <a:pPr marL="0" indent="0">
              <a:lnSpc>
                <a:spcPct val="90000"/>
              </a:lnSpc>
              <a:buNone/>
            </a:pPr>
            <a:r>
              <a:rPr lang="en-US" sz="2000" i="1" dirty="0">
                <a:solidFill>
                  <a:schemeClr val="tx1"/>
                </a:solidFill>
              </a:rPr>
              <a:t>Conclusion of Alliance for HOPE International: Joanna was murdered </a:t>
            </a:r>
          </a:p>
          <a:p>
            <a:pPr marL="0" indent="0">
              <a:lnSpc>
                <a:spcPct val="90000"/>
              </a:lnSpc>
              <a:buNone/>
            </a:pPr>
            <a:r>
              <a:rPr lang="en-US" sz="2000" i="1" dirty="0">
                <a:solidFill>
                  <a:schemeClr val="tx1"/>
                </a:solidFill>
              </a:rPr>
              <a:t>Estimates of hidden homicides in U.S. range from 800—1200 per year (mostly women)</a:t>
            </a:r>
          </a:p>
          <a:p>
            <a:pPr>
              <a:lnSpc>
                <a:spcPct val="90000"/>
              </a:lnSpc>
            </a:pPr>
            <a:endParaRPr lang="en-US" sz="2000" dirty="0">
              <a:solidFill>
                <a:schemeClr val="tx1"/>
              </a:solidFill>
            </a:endParaRPr>
          </a:p>
        </p:txBody>
      </p:sp>
      <p:sp>
        <p:nvSpPr>
          <p:cNvPr id="3" name="Slide Number Placeholder 4">
            <a:extLst>
              <a:ext uri="{FF2B5EF4-FFF2-40B4-BE49-F238E27FC236}">
                <a16:creationId xmlns:a16="http://schemas.microsoft.com/office/drawing/2014/main" id="{C7B69288-C927-C0DB-0E7C-04C5D659C26C}"/>
              </a:ext>
            </a:extLst>
          </p:cNvPr>
          <p:cNvSpPr>
            <a:spLocks noGrp="1"/>
          </p:cNvSpPr>
          <p:nvPr>
            <p:ph type="sldNum" sz="quarter" idx="12"/>
          </p:nvPr>
        </p:nvSpPr>
        <p:spPr>
          <a:xfrm>
            <a:off x="1035254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prstClr val="white"/>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2800" b="0" i="0" u="none" strike="noStrike" kern="1200" cap="none" spc="0" normalizeH="0" baseline="0" noProof="0" dirty="0">
              <a:ln>
                <a:noFill/>
              </a:ln>
              <a:solidFill>
                <a:prstClr val="white"/>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4262234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553FC-58D3-364F-9D24-5EF5A0F3B9DC}"/>
              </a:ext>
            </a:extLst>
          </p:cNvPr>
          <p:cNvSpPr>
            <a:spLocks noGrp="1"/>
          </p:cNvSpPr>
          <p:nvPr>
            <p:ph type="title"/>
          </p:nvPr>
        </p:nvSpPr>
        <p:spPr>
          <a:xfrm>
            <a:off x="1397550" y="908353"/>
            <a:ext cx="8825659" cy="855132"/>
          </a:xfrm>
        </p:spPr>
        <p:txBody>
          <a:bodyPr/>
          <a:lstStyle/>
          <a:p>
            <a:pPr algn="ctr"/>
            <a:r>
              <a:rPr lang="en-US" sz="3200" dirty="0"/>
              <a:t>SB 989: Domestic Violence Deaths </a:t>
            </a:r>
            <a:br>
              <a:rPr lang="en-US" sz="3200" dirty="0"/>
            </a:br>
            <a:r>
              <a:rPr lang="en-US" sz="3200" dirty="0"/>
              <a:t>(“Hidden Homicides”)</a:t>
            </a:r>
          </a:p>
        </p:txBody>
      </p:sp>
      <p:sp>
        <p:nvSpPr>
          <p:cNvPr id="3" name="Content Placeholder 2">
            <a:extLst>
              <a:ext uri="{FF2B5EF4-FFF2-40B4-BE49-F238E27FC236}">
                <a16:creationId xmlns:a16="http://schemas.microsoft.com/office/drawing/2014/main" id="{900E7199-FB84-8B41-B384-72A3B79D198E}"/>
              </a:ext>
            </a:extLst>
          </p:cNvPr>
          <p:cNvSpPr>
            <a:spLocks noGrp="1"/>
          </p:cNvSpPr>
          <p:nvPr>
            <p:ph idx="1"/>
          </p:nvPr>
        </p:nvSpPr>
        <p:spPr>
          <a:xfrm>
            <a:off x="328585" y="2331264"/>
            <a:ext cx="11605268" cy="4442760"/>
          </a:xfrm>
        </p:spPr>
        <p:txBody>
          <a:bodyPr>
            <a:noAutofit/>
          </a:bodyPr>
          <a:lstStyle/>
          <a:p>
            <a:pPr marL="0" indent="0">
              <a:buNone/>
            </a:pPr>
            <a:r>
              <a:rPr lang="en-US" dirty="0"/>
              <a:t>1. Expands definition of legal representative authorized to obtain photos and recordings taken during autopsy for use in civil action to include family member of deceased (parent, sibling, child)</a:t>
            </a:r>
          </a:p>
          <a:p>
            <a:pPr marL="0" indent="0">
              <a:buNone/>
            </a:pPr>
            <a:r>
              <a:rPr lang="en-US" b="1" dirty="0">
                <a:solidFill>
                  <a:schemeClr val="accent6">
                    <a:lumMod val="50000"/>
                  </a:schemeClr>
                </a:solidFill>
              </a:rPr>
              <a:t>2. In cases of a deceased individual with an identifiable history of being victimized by domestic violence*:</a:t>
            </a:r>
          </a:p>
          <a:p>
            <a:pPr marL="0" indent="0">
              <a:buNone/>
            </a:pPr>
            <a:r>
              <a:rPr lang="en-US" dirty="0"/>
              <a:t>- Prior to making findings as to manner and cause of death of deceased, </a:t>
            </a:r>
            <a:r>
              <a:rPr lang="en-US" dirty="0">
                <a:solidFill>
                  <a:schemeClr val="accent6">
                    <a:lumMod val="50000"/>
                  </a:schemeClr>
                </a:solidFill>
              </a:rPr>
              <a:t>LE </a:t>
            </a:r>
            <a:r>
              <a:rPr lang="en-US" b="1" u="sng" dirty="0">
                <a:solidFill>
                  <a:schemeClr val="accent6">
                    <a:lumMod val="50000"/>
                  </a:schemeClr>
                </a:solidFill>
              </a:rPr>
              <a:t>must</a:t>
            </a:r>
            <a:r>
              <a:rPr lang="en-US" dirty="0">
                <a:solidFill>
                  <a:schemeClr val="accent6">
                    <a:lumMod val="50000"/>
                  </a:schemeClr>
                </a:solidFill>
              </a:rPr>
              <a:t> interview family members or close friends with information about dv history if </a:t>
            </a:r>
            <a:r>
              <a:rPr lang="en-US" b="1" dirty="0">
                <a:solidFill>
                  <a:schemeClr val="accent6">
                    <a:lumMod val="50000"/>
                  </a:schemeClr>
                </a:solidFill>
              </a:rPr>
              <a:t>3 or more </a:t>
            </a:r>
            <a:r>
              <a:rPr lang="en-US" dirty="0">
                <a:solidFill>
                  <a:schemeClr val="accent6">
                    <a:lumMod val="50000"/>
                  </a:schemeClr>
                </a:solidFill>
              </a:rPr>
              <a:t>specified factors exist</a:t>
            </a:r>
          </a:p>
          <a:p>
            <a:pPr marL="0" indent="0">
              <a:buNone/>
            </a:pPr>
            <a:r>
              <a:rPr lang="en-US" dirty="0">
                <a:solidFill>
                  <a:schemeClr val="accent6">
                    <a:lumMod val="75000"/>
                  </a:schemeClr>
                </a:solidFill>
              </a:rPr>
              <a:t>-LE officers </a:t>
            </a:r>
            <a:r>
              <a:rPr lang="en-US" b="1" u="sng" dirty="0">
                <a:solidFill>
                  <a:schemeClr val="accent6">
                    <a:lumMod val="75000"/>
                  </a:schemeClr>
                </a:solidFill>
              </a:rPr>
              <a:t>may</a:t>
            </a:r>
            <a:r>
              <a:rPr lang="en-US" dirty="0">
                <a:solidFill>
                  <a:schemeClr val="accent6">
                    <a:lumMod val="75000"/>
                  </a:schemeClr>
                </a:solidFill>
              </a:rPr>
              <a:t> request complete autopsy if </a:t>
            </a:r>
            <a:r>
              <a:rPr lang="en-US" b="1" dirty="0">
                <a:solidFill>
                  <a:schemeClr val="accent6">
                    <a:lumMod val="75000"/>
                  </a:schemeClr>
                </a:solidFill>
              </a:rPr>
              <a:t>any</a:t>
            </a:r>
            <a:r>
              <a:rPr lang="en-US" dirty="0">
                <a:solidFill>
                  <a:schemeClr val="accent6">
                    <a:lumMod val="75000"/>
                  </a:schemeClr>
                </a:solidFill>
              </a:rPr>
              <a:t> of the specified factors exist  </a:t>
            </a:r>
          </a:p>
          <a:p>
            <a:pPr marL="0" indent="0">
              <a:buNone/>
            </a:pPr>
            <a:r>
              <a:rPr lang="en-US" dirty="0">
                <a:solidFill>
                  <a:schemeClr val="accent5">
                    <a:lumMod val="50000"/>
                  </a:schemeClr>
                </a:solidFill>
              </a:rPr>
              <a:t>-LE officers investigating death </a:t>
            </a:r>
            <a:r>
              <a:rPr lang="en-US" b="1" u="sng" dirty="0">
                <a:solidFill>
                  <a:schemeClr val="accent5">
                    <a:lumMod val="50000"/>
                  </a:schemeClr>
                </a:solidFill>
              </a:rPr>
              <a:t>must</a:t>
            </a:r>
            <a:r>
              <a:rPr lang="en-US" dirty="0">
                <a:solidFill>
                  <a:schemeClr val="accent5">
                    <a:lumMod val="50000"/>
                  </a:schemeClr>
                </a:solidFill>
              </a:rPr>
              <a:t> be current in their dv training</a:t>
            </a:r>
          </a:p>
          <a:p>
            <a:pPr marL="0" indent="0">
              <a:buNone/>
            </a:pPr>
            <a:r>
              <a:rPr lang="en-US" dirty="0">
                <a:solidFill>
                  <a:schemeClr val="accent6"/>
                </a:solidFill>
              </a:rPr>
              <a:t>-Family members </a:t>
            </a:r>
            <a:r>
              <a:rPr lang="en-US" b="1" u="sng" dirty="0">
                <a:solidFill>
                  <a:schemeClr val="accent6"/>
                </a:solidFill>
              </a:rPr>
              <a:t>shall</a:t>
            </a:r>
            <a:r>
              <a:rPr lang="en-US" dirty="0">
                <a:solidFill>
                  <a:schemeClr val="accent6"/>
                </a:solidFill>
              </a:rPr>
              <a:t> have access to all victim services and support during investigation and review</a:t>
            </a:r>
          </a:p>
          <a:p>
            <a:pPr marL="0" indent="0">
              <a:buNone/>
            </a:pPr>
            <a:r>
              <a:rPr lang="en-US" dirty="0">
                <a:solidFill>
                  <a:schemeClr val="accent6">
                    <a:lumMod val="75000"/>
                  </a:schemeClr>
                </a:solidFill>
              </a:rPr>
              <a:t>-If LE makes finding that death is NOT a homicide and closes the case, family members/legal reps </a:t>
            </a:r>
            <a:r>
              <a:rPr lang="en-US" b="1" u="sng" dirty="0">
                <a:solidFill>
                  <a:schemeClr val="accent6">
                    <a:lumMod val="75000"/>
                  </a:schemeClr>
                </a:solidFill>
              </a:rPr>
              <a:t>shall</a:t>
            </a:r>
            <a:r>
              <a:rPr lang="en-US" dirty="0">
                <a:solidFill>
                  <a:schemeClr val="accent6">
                    <a:lumMod val="75000"/>
                  </a:schemeClr>
                </a:solidFill>
              </a:rPr>
              <a:t> have right to request records of investigation  </a:t>
            </a:r>
          </a:p>
          <a:p>
            <a:pPr marL="0" indent="0">
              <a:buNone/>
            </a:pPr>
            <a:r>
              <a:rPr lang="en-US" dirty="0"/>
              <a:t>*domestic violence is defined in Family Code section 6211</a:t>
            </a:r>
          </a:p>
          <a:p>
            <a:pPr marL="0" indent="0">
              <a:buNone/>
            </a:pPr>
            <a:r>
              <a:rPr lang="en-US" dirty="0"/>
              <a:t>*identifiable history = demonstrable past incidents that can be verified/corroborated</a:t>
            </a:r>
          </a:p>
          <a:p>
            <a:pPr>
              <a:buAutoNum type="arabicPeriod"/>
            </a:pPr>
            <a:endParaRPr lang="en-US" dirty="0"/>
          </a:p>
          <a:p>
            <a:endParaRPr lang="en-US" dirty="0"/>
          </a:p>
        </p:txBody>
      </p:sp>
      <p:sp>
        <p:nvSpPr>
          <p:cNvPr id="4" name="Slide Number Placeholder 4">
            <a:extLst>
              <a:ext uri="{FF2B5EF4-FFF2-40B4-BE49-F238E27FC236}">
                <a16:creationId xmlns:a16="http://schemas.microsoft.com/office/drawing/2014/main" id="{38D19E44-F752-EC6C-26D8-C7D66D161D5D}"/>
              </a:ext>
            </a:extLst>
          </p:cNvPr>
          <p:cNvSpPr>
            <a:spLocks noGrp="1"/>
          </p:cNvSpPr>
          <p:nvPr>
            <p:ph type="sldNum" sz="quarter" idx="12"/>
          </p:nvPr>
        </p:nvSpPr>
        <p:spPr>
          <a:xfrm>
            <a:off x="1035254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prstClr val="white"/>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2800" b="0" i="0" u="none" strike="noStrike" kern="1200" cap="none" spc="0" normalizeH="0" baseline="0" noProof="0" dirty="0">
              <a:ln>
                <a:noFill/>
              </a:ln>
              <a:solidFill>
                <a:prstClr val="white"/>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4095522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553FC-58D3-364F-9D24-5EF5A0F3B9DC}"/>
              </a:ext>
            </a:extLst>
          </p:cNvPr>
          <p:cNvSpPr>
            <a:spLocks noGrp="1"/>
          </p:cNvSpPr>
          <p:nvPr>
            <p:ph type="title"/>
          </p:nvPr>
        </p:nvSpPr>
        <p:spPr>
          <a:xfrm>
            <a:off x="1294913" y="964338"/>
            <a:ext cx="8825659" cy="855132"/>
          </a:xfrm>
        </p:spPr>
        <p:txBody>
          <a:bodyPr/>
          <a:lstStyle/>
          <a:p>
            <a:pPr algn="ctr"/>
            <a:r>
              <a:rPr lang="en-US" sz="3200" dirty="0">
                <a:latin typeface="Arial" panose="020B0604020202020204" pitchFamily="34" charset="0"/>
                <a:cs typeface="Arial" panose="020B0604020202020204" pitchFamily="34" charset="0"/>
              </a:rPr>
              <a:t>Suspicious Factors</a:t>
            </a:r>
          </a:p>
        </p:txBody>
      </p:sp>
      <p:sp>
        <p:nvSpPr>
          <p:cNvPr id="3" name="Content Placeholder 2">
            <a:extLst>
              <a:ext uri="{FF2B5EF4-FFF2-40B4-BE49-F238E27FC236}">
                <a16:creationId xmlns:a16="http://schemas.microsoft.com/office/drawing/2014/main" id="{900E7199-FB84-8B41-B384-72A3B79D198E}"/>
              </a:ext>
            </a:extLst>
          </p:cNvPr>
          <p:cNvSpPr>
            <a:spLocks noGrp="1"/>
          </p:cNvSpPr>
          <p:nvPr>
            <p:ph idx="1"/>
          </p:nvPr>
        </p:nvSpPr>
        <p:spPr>
          <a:xfrm>
            <a:off x="431281" y="2307699"/>
            <a:ext cx="10552922" cy="4153403"/>
          </a:xfrm>
        </p:spPr>
        <p:txBody>
          <a:bodyPr>
            <a:noAutofit/>
          </a:bodyPr>
          <a:lstStyle/>
          <a:p>
            <a:pPr marL="800100">
              <a:spcBef>
                <a:spcPts val="0"/>
              </a:spcBef>
              <a:buFont typeface="+mj-lt"/>
              <a:buAutoNum type="arabicPeriod"/>
            </a:pPr>
            <a:endParaRPr lang="en-US" i="1" dirty="0">
              <a:solidFill>
                <a:schemeClr val="accent6">
                  <a:lumMod val="50000"/>
                </a:schemeClr>
              </a:solidFill>
              <a:effectLst/>
              <a:latin typeface="+mn-lt"/>
              <a:ea typeface="Verdana" panose="020B0604030504040204" pitchFamily="34" charset="0"/>
              <a:cs typeface="Calibri" panose="020F0502020204030204" pitchFamily="34" charset="0"/>
            </a:endParaRPr>
          </a:p>
          <a:p>
            <a:pPr marL="800100">
              <a:spcBef>
                <a:spcPts val="0"/>
              </a:spcBef>
              <a:buFont typeface="+mj-lt"/>
              <a:buAutoNum type="arabicPeriod"/>
            </a:pPr>
            <a:r>
              <a:rPr lang="en-US" i="1" dirty="0">
                <a:solidFill>
                  <a:schemeClr val="accent6">
                    <a:lumMod val="50000"/>
                  </a:schemeClr>
                </a:solidFill>
                <a:effectLst/>
                <a:latin typeface="+mn-lt"/>
                <a:ea typeface="Verdana" panose="020B0604030504040204" pitchFamily="34" charset="0"/>
                <a:cs typeface="Calibri" panose="020F0502020204030204" pitchFamily="34" charset="0"/>
              </a:rPr>
              <a:t>Death occurred in premature or untimely manner</a:t>
            </a:r>
          </a:p>
          <a:p>
            <a:pPr marL="800100">
              <a:spcBef>
                <a:spcPts val="0"/>
              </a:spcBef>
              <a:buFont typeface="+mj-lt"/>
              <a:buAutoNum type="arabicPeriod"/>
            </a:pPr>
            <a:r>
              <a:rPr lang="en-US" i="1" dirty="0">
                <a:solidFill>
                  <a:schemeClr val="accent6">
                    <a:lumMod val="50000"/>
                  </a:schemeClr>
                </a:solidFill>
                <a:effectLst/>
                <a:latin typeface="+mn-lt"/>
                <a:ea typeface="Verdana" panose="020B0604030504040204" pitchFamily="34" charset="0"/>
                <a:cs typeface="Calibri" panose="020F0502020204030204" pitchFamily="34" charset="0"/>
              </a:rPr>
              <a:t>Crime scene indicates suicide or accident</a:t>
            </a:r>
          </a:p>
          <a:p>
            <a:pPr marL="800100">
              <a:spcBef>
                <a:spcPts val="0"/>
              </a:spcBef>
              <a:buFont typeface="+mj-lt"/>
              <a:buAutoNum type="arabicPeriod"/>
            </a:pPr>
            <a:r>
              <a:rPr lang="en-US" i="1" dirty="0">
                <a:solidFill>
                  <a:schemeClr val="accent6">
                    <a:lumMod val="50000"/>
                  </a:schemeClr>
                </a:solidFill>
                <a:effectLst/>
                <a:latin typeface="+mn-lt"/>
                <a:ea typeface="Verdana" panose="020B0604030504040204" pitchFamily="34" charset="0"/>
                <a:cs typeface="Calibri" panose="020F0502020204030204" pitchFamily="34" charset="0"/>
              </a:rPr>
              <a:t>One party wanted to end relationship</a:t>
            </a:r>
          </a:p>
          <a:p>
            <a:pPr marL="800100">
              <a:spcBef>
                <a:spcPts val="0"/>
              </a:spcBef>
              <a:buFont typeface="+mj-lt"/>
              <a:buAutoNum type="arabicPeriod"/>
            </a:pPr>
            <a:r>
              <a:rPr lang="en-US" i="1" dirty="0">
                <a:solidFill>
                  <a:schemeClr val="accent6">
                    <a:lumMod val="50000"/>
                  </a:schemeClr>
                </a:solidFill>
                <a:effectLst/>
                <a:latin typeface="+mn-lt"/>
                <a:ea typeface="Verdana" panose="020B0604030504040204" pitchFamily="34" charset="0"/>
                <a:cs typeface="Calibri" panose="020F0502020204030204" pitchFamily="34" charset="0"/>
              </a:rPr>
              <a:t>History of dv, including coercive control</a:t>
            </a:r>
          </a:p>
          <a:p>
            <a:pPr marL="800100">
              <a:spcBef>
                <a:spcPts val="0"/>
              </a:spcBef>
              <a:buFont typeface="+mj-lt"/>
              <a:buAutoNum type="arabicPeriod"/>
            </a:pPr>
            <a:r>
              <a:rPr lang="en-US" i="1" dirty="0">
                <a:solidFill>
                  <a:schemeClr val="accent6">
                    <a:lumMod val="50000"/>
                  </a:schemeClr>
                </a:solidFill>
                <a:effectLst/>
                <a:latin typeface="+mn-lt"/>
                <a:ea typeface="Verdana" panose="020B0604030504040204" pitchFamily="34" charset="0"/>
                <a:cs typeface="Calibri" panose="020F0502020204030204" pitchFamily="34" charset="0"/>
              </a:rPr>
              <a:t>Decedent found in home or place of residence </a:t>
            </a:r>
          </a:p>
          <a:p>
            <a:pPr marL="800100">
              <a:spcBef>
                <a:spcPts val="0"/>
              </a:spcBef>
              <a:buFont typeface="+mj-lt"/>
              <a:buAutoNum type="arabicPeriod"/>
            </a:pPr>
            <a:r>
              <a:rPr lang="en-US" i="1" dirty="0">
                <a:solidFill>
                  <a:schemeClr val="accent6">
                    <a:lumMod val="50000"/>
                  </a:schemeClr>
                </a:solidFill>
                <a:effectLst/>
                <a:latin typeface="+mn-lt"/>
                <a:ea typeface="Verdana" panose="020B0604030504040204" pitchFamily="34" charset="0"/>
                <a:cs typeface="Calibri" panose="020F0502020204030204" pitchFamily="34" charset="0"/>
              </a:rPr>
              <a:t>Decedent found by current or previous partner</a:t>
            </a:r>
          </a:p>
          <a:p>
            <a:pPr marL="800100">
              <a:spcBef>
                <a:spcPts val="0"/>
              </a:spcBef>
              <a:buFont typeface="+mj-lt"/>
              <a:buAutoNum type="arabicPeriod"/>
            </a:pPr>
            <a:r>
              <a:rPr lang="en-US" i="1" dirty="0">
                <a:solidFill>
                  <a:schemeClr val="accent6">
                    <a:lumMod val="50000"/>
                  </a:schemeClr>
                </a:solidFill>
                <a:effectLst/>
                <a:latin typeface="+mn-lt"/>
                <a:ea typeface="Verdana" panose="020B0604030504040204" pitchFamily="34" charset="0"/>
                <a:cs typeface="Calibri" panose="020F0502020204030204" pitchFamily="34" charset="0"/>
              </a:rPr>
              <a:t>History of dv, including strangulation or suffocation </a:t>
            </a:r>
          </a:p>
          <a:p>
            <a:pPr marL="800100">
              <a:spcBef>
                <a:spcPts val="0"/>
              </a:spcBef>
              <a:buFont typeface="+mj-lt"/>
              <a:buAutoNum type="arabicPeriod"/>
            </a:pPr>
            <a:r>
              <a:rPr lang="en-US" i="1" dirty="0">
                <a:solidFill>
                  <a:schemeClr val="accent6">
                    <a:lumMod val="50000"/>
                  </a:schemeClr>
                </a:solidFill>
                <a:effectLst/>
                <a:latin typeface="+mn-lt"/>
                <a:ea typeface="Verdana" panose="020B0604030504040204" pitchFamily="34" charset="0"/>
                <a:cs typeface="Calibri" panose="020F0502020204030204" pitchFamily="34" charset="0"/>
              </a:rPr>
              <a:t>Partner or child of partner/deceased was the last person to see decedent alive </a:t>
            </a:r>
          </a:p>
          <a:p>
            <a:pPr marL="800100">
              <a:spcBef>
                <a:spcPts val="0"/>
              </a:spcBef>
              <a:buFont typeface="+mj-lt"/>
              <a:buAutoNum type="arabicPeriod"/>
            </a:pPr>
            <a:r>
              <a:rPr lang="en-US" i="1" dirty="0">
                <a:solidFill>
                  <a:schemeClr val="accent6">
                    <a:lumMod val="50000"/>
                  </a:schemeClr>
                </a:solidFill>
                <a:effectLst/>
                <a:latin typeface="+mn-lt"/>
                <a:ea typeface="Verdana" panose="020B0604030504040204" pitchFamily="34" charset="0"/>
                <a:cs typeface="Calibri" panose="020F0502020204030204" pitchFamily="34" charset="0"/>
              </a:rPr>
              <a:t>Partner had control of the scene before arrival of law enforcement</a:t>
            </a:r>
          </a:p>
          <a:p>
            <a:pPr marL="800100">
              <a:spcBef>
                <a:spcPts val="0"/>
              </a:spcBef>
              <a:buFont typeface="+mj-lt"/>
              <a:buAutoNum type="arabicPeriod"/>
            </a:pPr>
            <a:r>
              <a:rPr lang="en-US" i="1" dirty="0">
                <a:solidFill>
                  <a:schemeClr val="accent6">
                    <a:lumMod val="50000"/>
                  </a:schemeClr>
                </a:solidFill>
                <a:effectLst/>
                <a:latin typeface="+mn-lt"/>
                <a:ea typeface="Verdana" panose="020B0604030504040204" pitchFamily="34" charset="0"/>
                <a:cs typeface="Calibri" panose="020F0502020204030204" pitchFamily="34" charset="0"/>
              </a:rPr>
              <a:t>Body moved or evidence/crime scene altered </a:t>
            </a:r>
          </a:p>
          <a:p>
            <a:pPr marL="800100">
              <a:spcBef>
                <a:spcPts val="0"/>
              </a:spcBef>
              <a:buFont typeface="+mj-lt"/>
              <a:buAutoNum type="arabicPeriod"/>
            </a:pPr>
            <a:endParaRPr lang="en-US" i="1" dirty="0">
              <a:solidFill>
                <a:schemeClr val="accent6">
                  <a:lumMod val="50000"/>
                </a:schemeClr>
              </a:solidFill>
              <a:latin typeface="+mn-lt"/>
              <a:ea typeface="Verdana" panose="020B0604030504040204" pitchFamily="34" charset="0"/>
              <a:cs typeface="Calibri" panose="020F0502020204030204" pitchFamily="34" charset="0"/>
            </a:endParaRPr>
          </a:p>
          <a:p>
            <a:pPr marL="0" indent="0" algn="just" fontAlgn="base">
              <a:buNone/>
            </a:pPr>
            <a:r>
              <a:rPr lang="en-US" i="1" dirty="0">
                <a:solidFill>
                  <a:schemeClr val="accent6">
                    <a:lumMod val="50000"/>
                  </a:schemeClr>
                </a:solidFill>
                <a:effectLst/>
                <a:latin typeface="+mn-lt"/>
                <a:ea typeface="Verdana" panose="020B0604030504040204" pitchFamily="34" charset="0"/>
                <a:cs typeface="Calibri" panose="020F0502020204030204" pitchFamily="34" charset="0"/>
              </a:rPr>
              <a:t>Must also include these factors in </a:t>
            </a:r>
            <a:r>
              <a:rPr lang="en-US" b="0" i="1" u="none" strike="noStrike" dirty="0">
                <a:solidFill>
                  <a:schemeClr val="accent6">
                    <a:lumMod val="50000"/>
                  </a:schemeClr>
                </a:solidFill>
                <a:effectLst/>
                <a:latin typeface="+mn-lt"/>
              </a:rPr>
              <a:t>statewide </a:t>
            </a:r>
            <a:r>
              <a:rPr lang="en-US" i="1" dirty="0">
                <a:solidFill>
                  <a:schemeClr val="accent6">
                    <a:lumMod val="50000"/>
                  </a:schemeClr>
                </a:solidFill>
                <a:effectLst/>
                <a:latin typeface="+mn-lt"/>
                <a:ea typeface="Verdana" panose="020B0604030504040204" pitchFamily="34" charset="0"/>
                <a:cs typeface="Calibri" panose="020F0502020204030204" pitchFamily="34" charset="0"/>
              </a:rPr>
              <a:t>law enforcement guidelines on dv response under indicators </a:t>
            </a:r>
            <a:r>
              <a:rPr lang="en-US" b="0" i="1" u="none" strike="noStrike" dirty="0">
                <a:solidFill>
                  <a:schemeClr val="accent6">
                    <a:lumMod val="50000"/>
                  </a:schemeClr>
                </a:solidFill>
                <a:effectLst/>
                <a:latin typeface="+mn-lt"/>
              </a:rPr>
              <a:t>of domestic homicide in suspicious death cases</a:t>
            </a:r>
            <a:endParaRPr lang="en-US" dirty="0">
              <a:solidFill>
                <a:schemeClr val="accent6">
                  <a:lumMod val="50000"/>
                </a:schemeClr>
              </a:solidFill>
              <a:latin typeface="Calibri" panose="020F0502020204030204" pitchFamily="34" charset="0"/>
              <a:ea typeface="Verdana" panose="020B0604030504040204" pitchFamily="34" charset="0"/>
              <a:cs typeface="Calibri" panose="020F0502020204030204" pitchFamily="34" charset="0"/>
            </a:endParaRPr>
          </a:p>
        </p:txBody>
      </p:sp>
      <p:sp>
        <p:nvSpPr>
          <p:cNvPr id="4" name="Slide Number Placeholder 4">
            <a:extLst>
              <a:ext uri="{FF2B5EF4-FFF2-40B4-BE49-F238E27FC236}">
                <a16:creationId xmlns:a16="http://schemas.microsoft.com/office/drawing/2014/main" id="{F6890010-C406-EED2-1424-E8A888A89878}"/>
              </a:ext>
            </a:extLst>
          </p:cNvPr>
          <p:cNvSpPr>
            <a:spLocks noGrp="1"/>
          </p:cNvSpPr>
          <p:nvPr>
            <p:ph type="sldNum" sz="quarter" idx="12"/>
          </p:nvPr>
        </p:nvSpPr>
        <p:spPr>
          <a:xfrm>
            <a:off x="1035254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prstClr val="white"/>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2800" b="0" i="0" u="none" strike="noStrike" kern="1200" cap="none" spc="0" normalizeH="0" baseline="0" noProof="0" dirty="0">
              <a:ln>
                <a:noFill/>
              </a:ln>
              <a:solidFill>
                <a:prstClr val="white"/>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2223032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06982" y="1020763"/>
            <a:ext cx="7726218" cy="2387600"/>
          </a:xfrm>
        </p:spPr>
        <p:txBody>
          <a:bodyPr>
            <a:noAutofit/>
          </a:bodyPr>
          <a:lstStyle/>
          <a:p>
            <a:r>
              <a:rPr lang="en-US" sz="3600" b="1" dirty="0">
                <a:solidFill>
                  <a:schemeClr val="accent5">
                    <a:lumMod val="50000"/>
                  </a:schemeClr>
                </a:solidFill>
                <a:latin typeface="Frutiger LT Std 55 Roman" pitchFamily="34" charset="0"/>
              </a:rPr>
              <a:t>New DV Laws:</a:t>
            </a:r>
            <a:br>
              <a:rPr lang="en-US" sz="3600" b="1" dirty="0">
                <a:solidFill>
                  <a:schemeClr val="accent5">
                    <a:lumMod val="50000"/>
                  </a:schemeClr>
                </a:solidFill>
                <a:latin typeface="Frutiger LT Std 55 Roman" pitchFamily="34" charset="0"/>
              </a:rPr>
            </a:br>
            <a:r>
              <a:rPr lang="en-US" sz="3600" b="1" dirty="0">
                <a:solidFill>
                  <a:schemeClr val="accent5">
                    <a:lumMod val="50000"/>
                  </a:schemeClr>
                </a:solidFill>
                <a:latin typeface="Frutiger LT Std 55 Roman" pitchFamily="34" charset="0"/>
              </a:rPr>
              <a:t>Foster care, restraining orders, firearms, judicial training, California Victims of Crime Act</a:t>
            </a:r>
            <a:endParaRPr lang="en-US" sz="3600" dirty="0">
              <a:solidFill>
                <a:schemeClr val="accent5">
                  <a:lumMod val="50000"/>
                </a:schemeClr>
              </a:solidFill>
            </a:endParaRPr>
          </a:p>
        </p:txBody>
      </p:sp>
      <p:sp>
        <p:nvSpPr>
          <p:cNvPr id="3" name="Content Placeholder 2"/>
          <p:cNvSpPr>
            <a:spLocks noGrp="1"/>
          </p:cNvSpPr>
          <p:nvPr>
            <p:ph type="subTitle" idx="1"/>
          </p:nvPr>
        </p:nvSpPr>
        <p:spPr>
          <a:xfrm>
            <a:off x="4264891" y="3822325"/>
            <a:ext cx="7010400" cy="2163762"/>
          </a:xfrm>
        </p:spPr>
        <p:txBody>
          <a:bodyPr>
            <a:normAutofit/>
          </a:bodyPr>
          <a:lstStyle/>
          <a:p>
            <a:pPr marL="0" lvl="0" indent="0">
              <a:spcBef>
                <a:spcPct val="0"/>
              </a:spcBef>
              <a:buNone/>
              <a:defRPr/>
            </a:pPr>
            <a:r>
              <a:rPr lang="en-US" dirty="0">
                <a:solidFill>
                  <a:schemeClr val="accent5">
                    <a:lumMod val="50000"/>
                  </a:schemeClr>
                </a:solidFill>
                <a:latin typeface="Frutiger LT Std 55 Roman"/>
              </a:rPr>
              <a:t>Emberly Cross</a:t>
            </a:r>
          </a:p>
          <a:p>
            <a:pPr marL="0" lvl="0" indent="0">
              <a:spcBef>
                <a:spcPct val="0"/>
              </a:spcBef>
              <a:buNone/>
              <a:defRPr/>
            </a:pPr>
            <a:r>
              <a:rPr lang="en-US" dirty="0">
                <a:solidFill>
                  <a:schemeClr val="accent5">
                    <a:lumMod val="50000"/>
                  </a:schemeClr>
                </a:solidFill>
                <a:latin typeface="Frutiger LT Std 55 Roman"/>
              </a:rPr>
              <a:t>Coordinating Attorney</a:t>
            </a:r>
          </a:p>
          <a:p>
            <a:pPr marL="0" lvl="0" indent="0">
              <a:spcBef>
                <a:spcPct val="0"/>
              </a:spcBef>
              <a:buNone/>
              <a:defRPr/>
            </a:pPr>
            <a:r>
              <a:rPr lang="en-US" dirty="0">
                <a:solidFill>
                  <a:schemeClr val="accent5">
                    <a:lumMod val="50000"/>
                  </a:schemeClr>
                </a:solidFill>
                <a:latin typeface="Frutiger LT Std 55 Roman"/>
              </a:rPr>
              <a:t>Cooperative Restraining Order Clinic</a:t>
            </a:r>
          </a:p>
          <a:p>
            <a:pPr marL="0" lvl="0" indent="0">
              <a:spcBef>
                <a:spcPct val="0"/>
              </a:spcBef>
              <a:buNone/>
              <a:defRPr/>
            </a:pPr>
            <a:r>
              <a:rPr lang="en-US" dirty="0">
                <a:solidFill>
                  <a:schemeClr val="accent5">
                    <a:lumMod val="50000"/>
                  </a:schemeClr>
                </a:solidFill>
                <a:latin typeface="Frutiger LT Std 55 Roman"/>
              </a:rPr>
              <a:t>San Francisco</a:t>
            </a:r>
          </a:p>
          <a:p>
            <a:pPr marL="0" lvl="0" indent="0">
              <a:spcBef>
                <a:spcPct val="0"/>
              </a:spcBef>
              <a:buNone/>
              <a:defRPr/>
            </a:pPr>
            <a:r>
              <a:rPr lang="en-US" b="1" dirty="0">
                <a:solidFill>
                  <a:schemeClr val="accent5">
                    <a:lumMod val="50000"/>
                  </a:schemeClr>
                </a:solidFill>
                <a:latin typeface="Frutiger LT Std 55 Roman"/>
              </a:rPr>
              <a:t>emberly@roclinic.org</a:t>
            </a:r>
          </a:p>
        </p:txBody>
      </p:sp>
      <p:sp>
        <p:nvSpPr>
          <p:cNvPr id="4" name="Slide Number Placeholder 4">
            <a:extLst>
              <a:ext uri="{FF2B5EF4-FFF2-40B4-BE49-F238E27FC236}">
                <a16:creationId xmlns:a16="http://schemas.microsoft.com/office/drawing/2014/main" id="{48CC0B20-F16C-54E4-9C2A-0DE4B5DED26E}"/>
              </a:ext>
            </a:extLst>
          </p:cNvPr>
          <p:cNvSpPr>
            <a:spLocks noGrp="1"/>
          </p:cNvSpPr>
          <p:nvPr>
            <p:ph type="sldNum" sz="quarter" idx="12"/>
          </p:nvPr>
        </p:nvSpPr>
        <p:spPr>
          <a:xfrm>
            <a:off x="10283092" y="5453393"/>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schemeClr val="tx1"/>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2800" b="0" i="0" u="none" strike="noStrike" kern="1200" cap="none" spc="0" normalizeH="0" baseline="0" noProof="0" dirty="0">
              <a:ln>
                <a:noFill/>
              </a:ln>
              <a:solidFill>
                <a:schemeClr val="tx1"/>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1372233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2975" y="365125"/>
            <a:ext cx="10270433" cy="1339915"/>
          </a:xfrm>
        </p:spPr>
        <p:txBody>
          <a:bodyPr>
            <a:noAutofit/>
          </a:bodyPr>
          <a:lstStyle/>
          <a:p>
            <a:r>
              <a:rPr lang="en-US" sz="3200" b="1" dirty="0">
                <a:solidFill>
                  <a:srgbClr val="EBEBEB"/>
                </a:solidFill>
                <a:latin typeface="Frutiger LT Std 55 Roman" pitchFamily="34" charset="0"/>
              </a:rPr>
              <a:t>AB 2108 (Ramos) Foster care: missing children and non-minor dependents (the Luke Madrigal Act)</a:t>
            </a:r>
            <a:endParaRPr lang="en-US" sz="3200" dirty="0"/>
          </a:p>
        </p:txBody>
      </p:sp>
      <p:sp>
        <p:nvSpPr>
          <p:cNvPr id="3" name="Content Placeholder 2"/>
          <p:cNvSpPr>
            <a:spLocks noGrp="1"/>
          </p:cNvSpPr>
          <p:nvPr>
            <p:ph idx="1"/>
          </p:nvPr>
        </p:nvSpPr>
        <p:spPr>
          <a:xfrm>
            <a:off x="602975" y="1868555"/>
            <a:ext cx="6165574" cy="2763079"/>
          </a:xfrm>
        </p:spPr>
        <p:txBody>
          <a:bodyPr>
            <a:noAutofit/>
          </a:bodyPr>
          <a:lstStyle/>
          <a:p>
            <a:pPr marL="0" lvl="0" indent="0">
              <a:lnSpc>
                <a:spcPct val="120000"/>
              </a:lnSpc>
              <a:spcBef>
                <a:spcPct val="0"/>
              </a:spcBef>
              <a:buNone/>
              <a:defRPr/>
            </a:pPr>
            <a:r>
              <a:rPr lang="en-US" sz="2200" spc="10" dirty="0">
                <a:solidFill>
                  <a:schemeClr val="bg1"/>
                </a:solidFill>
              </a:rPr>
              <a:t>Mandates child welfare agencies and probation departments to provide immediate notice of missing child or non-minor dependent to family members, legal guardians, Indian custodians, attorneys, CASA, court, tribe or tribal representative, and local law enforcement agency (including tribal law enforcement agency for the child’s tribe)</a:t>
            </a:r>
          </a:p>
          <a:p>
            <a:endParaRPr lang="en-US" sz="2200" dirty="0"/>
          </a:p>
        </p:txBody>
      </p:sp>
      <p:sp>
        <p:nvSpPr>
          <p:cNvPr id="8" name="Content Placeholder 2"/>
          <p:cNvSpPr txBox="1">
            <a:spLocks/>
          </p:cNvSpPr>
          <p:nvPr/>
        </p:nvSpPr>
        <p:spPr>
          <a:xfrm>
            <a:off x="602975" y="5987844"/>
            <a:ext cx="9328103" cy="7310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Frutiger LT Std 57 Cn" panose="020B0606020204020204" pitchFamily="34" charset="0"/>
                <a:ea typeface="+mn-ea"/>
                <a:cs typeface="+mn-cs"/>
              </a:rPr>
              <a:t>Amends Welfare &amp; Institutions Code §16501.35; specifically adds new subsections (2)(F) and (G) and subsection (3)</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A89E0A8-7DE6-CBCC-F35C-3BEE9D546A9F}"/>
              </a:ext>
            </a:extLst>
          </p:cNvPr>
          <p:cNvSpPr txBox="1">
            <a:spLocks/>
          </p:cNvSpPr>
          <p:nvPr/>
        </p:nvSpPr>
        <p:spPr>
          <a:xfrm>
            <a:off x="10750826" y="5773414"/>
            <a:ext cx="838199" cy="76768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defRPr/>
            </a:pPr>
            <a:fld id="{D57F1E4F-1CFF-5643-939E-217C01CDF565}" type="slidenum">
              <a:rPr lang="en-US" sz="2800" smtClean="0">
                <a:solidFill>
                  <a:schemeClr val="bg1"/>
                </a:solidFill>
                <a:latin typeface="Frutiger LT Std 57 Cn" pitchFamily="34" charset="0"/>
              </a:rPr>
              <a:pPr algn="ctr" defTabSz="914400">
                <a:defRPr/>
              </a:pPr>
              <a:t>28</a:t>
            </a:fld>
            <a:endParaRPr lang="en-US" sz="2800" dirty="0">
              <a:solidFill>
                <a:schemeClr val="bg1"/>
              </a:solidFill>
              <a:latin typeface="Frutiger LT Std 57 Cn" pitchFamily="34" charset="0"/>
            </a:endParaRPr>
          </a:p>
        </p:txBody>
      </p:sp>
    </p:spTree>
    <p:extLst>
      <p:ext uri="{BB962C8B-B14F-4D97-AF65-F5344CB8AC3E}">
        <p14:creationId xmlns:p14="http://schemas.microsoft.com/office/powerpoint/2010/main" val="1855025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54695" y="0"/>
            <a:ext cx="7442200" cy="1325563"/>
          </a:xfrm>
        </p:spPr>
        <p:txBody>
          <a:bodyPr/>
          <a:lstStyle/>
          <a:p>
            <a:r>
              <a:rPr lang="en-US" sz="3200" b="1" dirty="0">
                <a:solidFill>
                  <a:srgbClr val="EBEBEB"/>
                </a:solidFill>
                <a:latin typeface="Frutiger LT Std 55 Roman" pitchFamily="34" charset="0"/>
              </a:rPr>
              <a:t>SB 554 (</a:t>
            </a:r>
            <a:r>
              <a:rPr lang="en-US" sz="3200" b="1" dirty="0" err="1">
                <a:solidFill>
                  <a:srgbClr val="EBEBEB"/>
                </a:solidFill>
                <a:latin typeface="Frutiger LT Std 55 Roman" pitchFamily="34" charset="0"/>
              </a:rPr>
              <a:t>Cortese</a:t>
            </a:r>
            <a:r>
              <a:rPr lang="en-US" sz="3200" b="1" dirty="0">
                <a:solidFill>
                  <a:srgbClr val="EBEBEB"/>
                </a:solidFill>
                <a:latin typeface="Frutiger LT Std 55 Roman" pitchFamily="34" charset="0"/>
              </a:rPr>
              <a:t>) Restraining orders</a:t>
            </a:r>
            <a:endParaRPr lang="en-US" dirty="0"/>
          </a:p>
        </p:txBody>
      </p:sp>
      <p:sp>
        <p:nvSpPr>
          <p:cNvPr id="3" name="Content Placeholder 2"/>
          <p:cNvSpPr>
            <a:spLocks noGrp="1"/>
          </p:cNvSpPr>
          <p:nvPr>
            <p:ph idx="1"/>
          </p:nvPr>
        </p:nvSpPr>
        <p:spPr>
          <a:xfrm>
            <a:off x="443949" y="1310521"/>
            <a:ext cx="5748130" cy="4412973"/>
          </a:xfrm>
        </p:spPr>
        <p:txBody>
          <a:bodyPr>
            <a:normAutofit/>
          </a:bodyPr>
          <a:lstStyle/>
          <a:p>
            <a:pPr marL="0" lvl="0" indent="0">
              <a:spcBef>
                <a:spcPct val="0"/>
              </a:spcBef>
              <a:buNone/>
              <a:defRPr/>
            </a:pPr>
            <a:r>
              <a:rPr lang="en-US" sz="2400" dirty="0">
                <a:solidFill>
                  <a:schemeClr val="bg1"/>
                </a:solidFill>
              </a:rPr>
              <a:t>Petitioner for DV or Civil Harassment Restraining Order may file request in any county where jurisdiction is appropriate, even if petitioner is not a resident of California, including</a:t>
            </a:r>
          </a:p>
          <a:p>
            <a:pPr marL="457200" lvl="0" indent="-457200">
              <a:spcBef>
                <a:spcPct val="0"/>
              </a:spcBef>
              <a:defRPr/>
            </a:pPr>
            <a:r>
              <a:rPr lang="en-US" sz="2400" dirty="0">
                <a:solidFill>
                  <a:schemeClr val="bg1"/>
                </a:solidFill>
              </a:rPr>
              <a:t>county in which petitioner resides –       or is temporarily located</a:t>
            </a:r>
          </a:p>
          <a:p>
            <a:pPr marL="457200" lvl="0" indent="-457200">
              <a:spcBef>
                <a:spcPct val="0"/>
              </a:spcBef>
              <a:defRPr/>
            </a:pPr>
            <a:r>
              <a:rPr lang="en-US" sz="2400" dirty="0">
                <a:solidFill>
                  <a:schemeClr val="bg1"/>
                </a:solidFill>
              </a:rPr>
              <a:t>county in which defendant/respondent resides</a:t>
            </a:r>
          </a:p>
          <a:p>
            <a:pPr marL="457200" lvl="0" indent="-457200">
              <a:spcBef>
                <a:spcPct val="0"/>
              </a:spcBef>
              <a:defRPr/>
            </a:pPr>
            <a:r>
              <a:rPr lang="en-US" sz="2400" dirty="0">
                <a:solidFill>
                  <a:schemeClr val="bg1"/>
                </a:solidFill>
              </a:rPr>
              <a:t>county in which the offense occurred</a:t>
            </a:r>
          </a:p>
          <a:p>
            <a:pPr marL="457200" lvl="0" indent="-457200">
              <a:spcBef>
                <a:spcPct val="0"/>
              </a:spcBef>
              <a:defRPr/>
            </a:pPr>
            <a:r>
              <a:rPr lang="en-US" sz="2400" dirty="0">
                <a:solidFill>
                  <a:schemeClr val="bg1"/>
                </a:solidFill>
              </a:rPr>
              <a:t>any other county with jurisdiction over the parties or subject matter of the case</a:t>
            </a:r>
          </a:p>
        </p:txBody>
      </p:sp>
      <p:sp>
        <p:nvSpPr>
          <p:cNvPr id="8" name="Content Placeholder 2"/>
          <p:cNvSpPr txBox="1">
            <a:spLocks/>
          </p:cNvSpPr>
          <p:nvPr/>
        </p:nvSpPr>
        <p:spPr>
          <a:xfrm>
            <a:off x="294860" y="5838756"/>
            <a:ext cx="5608983" cy="66040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Frutiger LT Std 57 Cn" panose="020B0606020204020204" pitchFamily="34" charset="0"/>
                <a:ea typeface="+mn-ea"/>
                <a:cs typeface="+mn-cs"/>
              </a:rPr>
              <a:t>Amends Code of Civil Procedure §527.6 to add subsection (a)(2) and Family Code §6301 to add new subsection (a)</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F2EB960-D140-000E-CD35-E32E8903231A}"/>
              </a:ext>
            </a:extLst>
          </p:cNvPr>
          <p:cNvSpPr txBox="1">
            <a:spLocks/>
          </p:cNvSpPr>
          <p:nvPr/>
        </p:nvSpPr>
        <p:spPr>
          <a:xfrm>
            <a:off x="10283092" y="5838756"/>
            <a:ext cx="838199" cy="76768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defRPr/>
            </a:pPr>
            <a:fld id="{D57F1E4F-1CFF-5643-939E-217C01CDF565}" type="slidenum">
              <a:rPr lang="en-US" sz="2800" smtClean="0">
                <a:solidFill>
                  <a:schemeClr val="bg1"/>
                </a:solidFill>
                <a:latin typeface="Frutiger LT Std 57 Cn" pitchFamily="34" charset="0"/>
              </a:rPr>
              <a:pPr algn="ctr" defTabSz="914400">
                <a:defRPr/>
              </a:pPr>
              <a:t>29</a:t>
            </a:fld>
            <a:endParaRPr lang="en-US" sz="2800" dirty="0">
              <a:solidFill>
                <a:schemeClr val="bg1"/>
              </a:solidFill>
              <a:latin typeface="Frutiger LT Std 57 Cn" pitchFamily="34" charset="0"/>
            </a:endParaRPr>
          </a:p>
        </p:txBody>
      </p:sp>
    </p:spTree>
    <p:extLst>
      <p:ext uri="{BB962C8B-B14F-4D97-AF65-F5344CB8AC3E}">
        <p14:creationId xmlns:p14="http://schemas.microsoft.com/office/powerpoint/2010/main" val="3244547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669471" y="3125919"/>
            <a:ext cx="10811304" cy="15512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23" name="Title 1"/>
          <p:cNvSpPr>
            <a:spLocks noGrp="1"/>
          </p:cNvSpPr>
          <p:nvPr>
            <p:ph type="title"/>
          </p:nvPr>
        </p:nvSpPr>
        <p:spPr>
          <a:xfrm>
            <a:off x="1023645" y="851617"/>
            <a:ext cx="7224110" cy="757534"/>
          </a:xfrm>
        </p:spPr>
        <p:txBody>
          <a:bodyPr>
            <a:normAutofit/>
          </a:bodyPr>
          <a:lstStyle/>
          <a:p>
            <a:r>
              <a:rPr lang="en-US" dirty="0"/>
              <a:t>Office on Violence Against Women</a:t>
            </a:r>
          </a:p>
        </p:txBody>
      </p:sp>
      <p:sp>
        <p:nvSpPr>
          <p:cNvPr id="3" name="TextBox 2">
            <a:extLst>
              <a:ext uri="{FF2B5EF4-FFF2-40B4-BE49-F238E27FC236}">
                <a16:creationId xmlns:a16="http://schemas.microsoft.com/office/drawing/2014/main" id="{76270063-DE10-897B-719A-3CB27B4D764D}"/>
              </a:ext>
            </a:extLst>
          </p:cNvPr>
          <p:cNvSpPr txBox="1"/>
          <p:nvPr/>
        </p:nvSpPr>
        <p:spPr>
          <a:xfrm>
            <a:off x="1791254" y="3476804"/>
            <a:ext cx="856773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rutiger" panose="020B0500000000000000" pitchFamily="34" charset="0"/>
                <a:ea typeface="+mn-ea"/>
                <a:cs typeface="+mn-cs"/>
              </a:rPr>
              <a:t>This webinar was supported by Grant No. </a:t>
            </a:r>
            <a:r>
              <a:rPr kumimoji="0" lang="en-US" sz="1600" b="1" i="0" u="none" strike="noStrike" kern="1200" cap="none" spc="0" normalizeH="0" baseline="0" noProof="0" dirty="0">
                <a:ln>
                  <a:noFill/>
                </a:ln>
                <a:solidFill>
                  <a:prstClr val="black"/>
                </a:solidFill>
                <a:effectLst/>
                <a:uLnTx/>
                <a:uFillTx/>
                <a:latin typeface="Frutiger" panose="020B0500000000000000" pitchFamily="34" charset="0"/>
                <a:ea typeface="+mn-ea"/>
                <a:cs typeface="+mn-cs"/>
              </a:rPr>
              <a:t>15JOVW-24-GG-00918-STAT,</a:t>
            </a:r>
            <a:r>
              <a:rPr kumimoji="0" lang="en-US" sz="1600" b="0" i="0" u="none" strike="noStrike" kern="1200" cap="none" spc="0" normalizeH="0" baseline="0" noProof="0" dirty="0">
                <a:ln>
                  <a:noFill/>
                </a:ln>
                <a:solidFill>
                  <a:prstClr val="black"/>
                </a:solidFill>
                <a:effectLst/>
                <a:uLnTx/>
                <a:uFillTx/>
                <a:latin typeface="Frutiger" panose="020B0500000000000000" pitchFamily="34" charset="0"/>
                <a:ea typeface="+mn-ea"/>
                <a:cs typeface="+mn-cs"/>
              </a:rPr>
              <a:t> awarded by the Office on Violence Against Women, U.S. Department of Justice. The opinions, findings, conclusions and recommendations expressed in this webinar are those of the author(s) and not necessarily reflect the views of the Department of Justice, Office on Violence Against Women.</a:t>
            </a:r>
            <a:endParaRPr kumimoji="0" lang="en-US" sz="1600" b="1" i="0" u="none" strike="noStrike" kern="1200" cap="none" spc="0" normalizeH="0" baseline="0" noProof="0" dirty="0">
              <a:ln>
                <a:noFill/>
              </a:ln>
              <a:solidFill>
                <a:prstClr val="black"/>
              </a:solidFill>
              <a:effectLst/>
              <a:uLnTx/>
              <a:uFillTx/>
              <a:latin typeface="Frutiger" panose="020B0500000000000000" pitchFamily="34" charset="0"/>
              <a:ea typeface="+mn-ea"/>
              <a:cs typeface="Arial" panose="020B0604020202020204" pitchFamily="34" charset="0"/>
            </a:endParaRPr>
          </a:p>
        </p:txBody>
      </p:sp>
      <p:sp>
        <p:nvSpPr>
          <p:cNvPr id="2" name="Slide Number Placeholder 4">
            <a:extLst>
              <a:ext uri="{FF2B5EF4-FFF2-40B4-BE49-F238E27FC236}">
                <a16:creationId xmlns:a16="http://schemas.microsoft.com/office/drawing/2014/main" id="{E71C6FBA-A29A-541F-2AFA-8B799BFBDC17}"/>
              </a:ext>
            </a:extLst>
          </p:cNvPr>
          <p:cNvSpPr>
            <a:spLocks noGrp="1"/>
          </p:cNvSpPr>
          <p:nvPr>
            <p:ph type="sldNum" sz="quarter" idx="12"/>
          </p:nvPr>
        </p:nvSpPr>
        <p:spPr>
          <a:xfrm>
            <a:off x="10352540" y="295729"/>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prstClr val="white"/>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2800" b="0" i="0" u="none" strike="noStrike" kern="1200" cap="none" spc="0" normalizeH="0" baseline="0" noProof="0" dirty="0">
              <a:ln>
                <a:noFill/>
              </a:ln>
              <a:solidFill>
                <a:prstClr val="white"/>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425071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627524" cy="1692275"/>
          </a:xfrm>
        </p:spPr>
        <p:txBody>
          <a:bodyPr>
            <a:noAutofit/>
          </a:bodyPr>
          <a:lstStyle/>
          <a:p>
            <a:r>
              <a:rPr lang="en-US" sz="4000" b="1" dirty="0">
                <a:solidFill>
                  <a:schemeClr val="accent5">
                    <a:lumMod val="50000"/>
                  </a:schemeClr>
                </a:solidFill>
                <a:latin typeface="Frutiger LT Std 55 Roman" pitchFamily="34" charset="0"/>
              </a:rPr>
              <a:t>AB 2024 (Pacheco) Domestic violence  restraining orders</a:t>
            </a:r>
            <a:endParaRPr lang="en-US" sz="4000" dirty="0">
              <a:solidFill>
                <a:schemeClr val="accent5">
                  <a:lumMod val="50000"/>
                </a:schemeClr>
              </a:solidFill>
            </a:endParaRPr>
          </a:p>
        </p:txBody>
      </p:sp>
      <p:sp>
        <p:nvSpPr>
          <p:cNvPr id="3" name="Content Placeholder 2"/>
          <p:cNvSpPr>
            <a:spLocks noGrp="1"/>
          </p:cNvSpPr>
          <p:nvPr>
            <p:ph idx="1"/>
          </p:nvPr>
        </p:nvSpPr>
        <p:spPr>
          <a:xfrm>
            <a:off x="838200" y="2229210"/>
            <a:ext cx="9925878" cy="3649301"/>
          </a:xfrm>
        </p:spPr>
        <p:txBody>
          <a:bodyPr>
            <a:normAutofit/>
          </a:bodyPr>
          <a:lstStyle/>
          <a:p>
            <a:pPr marL="0" lvl="0" indent="0">
              <a:lnSpc>
                <a:spcPct val="100000"/>
              </a:lnSpc>
              <a:spcBef>
                <a:spcPct val="0"/>
              </a:spcBef>
              <a:buNone/>
              <a:defRPr/>
            </a:pPr>
            <a:r>
              <a:rPr lang="en-US" sz="3200" b="1" dirty="0">
                <a:solidFill>
                  <a:schemeClr val="accent5">
                    <a:lumMod val="50000"/>
                  </a:schemeClr>
                </a:solidFill>
              </a:rPr>
              <a:t>Prohibits court clerk from rejecting a DV restraining order request for filing as long as it </a:t>
            </a:r>
            <a:endParaRPr lang="en-US" b="1" dirty="0">
              <a:solidFill>
                <a:schemeClr val="accent5">
                  <a:lumMod val="50000"/>
                </a:schemeClr>
              </a:solidFill>
            </a:endParaRPr>
          </a:p>
          <a:p>
            <a:pPr>
              <a:lnSpc>
                <a:spcPct val="100000"/>
              </a:lnSpc>
              <a:spcBef>
                <a:spcPct val="0"/>
              </a:spcBef>
              <a:defRPr/>
            </a:pPr>
            <a:r>
              <a:rPr lang="en-US" sz="3200" b="1" dirty="0">
                <a:solidFill>
                  <a:schemeClr val="accent5">
                    <a:lumMod val="50000"/>
                  </a:schemeClr>
                </a:solidFill>
              </a:rPr>
              <a:t>is submitted on mandatory Judicial Council forms</a:t>
            </a:r>
          </a:p>
          <a:p>
            <a:pPr>
              <a:lnSpc>
                <a:spcPct val="100000"/>
              </a:lnSpc>
              <a:spcBef>
                <a:spcPct val="0"/>
              </a:spcBef>
              <a:defRPr/>
            </a:pPr>
            <a:r>
              <a:rPr lang="en-US" sz="3200" b="1" dirty="0">
                <a:solidFill>
                  <a:schemeClr val="accent5">
                    <a:lumMod val="50000"/>
                  </a:schemeClr>
                </a:solidFill>
              </a:rPr>
              <a:t>includes all of the forms required to issue an order</a:t>
            </a:r>
          </a:p>
          <a:p>
            <a:pPr>
              <a:lnSpc>
                <a:spcPct val="100000"/>
              </a:lnSpc>
              <a:spcBef>
                <a:spcPct val="0"/>
              </a:spcBef>
              <a:defRPr/>
            </a:pPr>
            <a:r>
              <a:rPr lang="en-US" sz="3200" b="1" dirty="0">
                <a:solidFill>
                  <a:schemeClr val="accent5">
                    <a:lumMod val="50000"/>
                  </a:schemeClr>
                </a:solidFill>
              </a:rPr>
              <a:t>identifies the party submitting the request and the party to be restrained</a:t>
            </a:r>
          </a:p>
        </p:txBody>
      </p:sp>
      <p:sp>
        <p:nvSpPr>
          <p:cNvPr id="8" name="Content Placeholder 2"/>
          <p:cNvSpPr txBox="1">
            <a:spLocks/>
          </p:cNvSpPr>
          <p:nvPr/>
        </p:nvSpPr>
        <p:spPr>
          <a:xfrm>
            <a:off x="838200" y="5863118"/>
            <a:ext cx="6026427" cy="660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472C4">
                    <a:lumMod val="50000"/>
                  </a:srgbClr>
                </a:solidFill>
                <a:effectLst/>
                <a:uLnTx/>
                <a:uFillTx/>
                <a:latin typeface="Frutiger LT Std 57 Cn" panose="020B0606020204020204" pitchFamily="34" charset="0"/>
                <a:ea typeface="+mn-ea"/>
                <a:cs typeface="+mn-cs"/>
              </a:rPr>
              <a:t>Amends Family Code §6300 to create new subsection (c)</a:t>
            </a:r>
            <a:endParaRPr kumimoji="0" lang="en-US"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FD3FE36-9817-7472-5712-0255BD019CC6}"/>
              </a:ext>
            </a:extLst>
          </p:cNvPr>
          <p:cNvSpPr txBox="1">
            <a:spLocks/>
          </p:cNvSpPr>
          <p:nvPr/>
        </p:nvSpPr>
        <p:spPr>
          <a:xfrm>
            <a:off x="10283092" y="5453393"/>
            <a:ext cx="838199" cy="76768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defRPr/>
            </a:pPr>
            <a:fld id="{D57F1E4F-1CFF-5643-939E-217C01CDF565}" type="slidenum">
              <a:rPr lang="en-US" sz="2800" smtClean="0">
                <a:solidFill>
                  <a:schemeClr val="tx1"/>
                </a:solidFill>
                <a:latin typeface="Frutiger LT Std 57 Cn" pitchFamily="34" charset="0"/>
              </a:rPr>
              <a:pPr algn="ctr" defTabSz="914400">
                <a:defRPr/>
              </a:pPr>
              <a:t>30</a:t>
            </a:fld>
            <a:endParaRPr lang="en-US" sz="2800" dirty="0">
              <a:solidFill>
                <a:schemeClr val="tx1"/>
              </a:solidFill>
              <a:latin typeface="Frutiger LT Std 57 Cn" pitchFamily="34" charset="0"/>
            </a:endParaRPr>
          </a:p>
        </p:txBody>
      </p:sp>
    </p:spTree>
    <p:extLst>
      <p:ext uri="{BB962C8B-B14F-4D97-AF65-F5344CB8AC3E}">
        <p14:creationId xmlns:p14="http://schemas.microsoft.com/office/powerpoint/2010/main" val="1056858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149"/>
            <a:ext cx="11480800" cy="1576940"/>
          </a:xfrm>
        </p:spPr>
        <p:txBody>
          <a:bodyPr>
            <a:noAutofit/>
          </a:bodyPr>
          <a:lstStyle/>
          <a:p>
            <a:r>
              <a:rPr lang="en-US" sz="4800" b="1" dirty="0">
                <a:solidFill>
                  <a:schemeClr val="accent6">
                    <a:lumMod val="50000"/>
                  </a:schemeClr>
                </a:solidFill>
              </a:rPr>
              <a:t>SB 899 (Skinner) Protective orders:  firearms</a:t>
            </a:r>
            <a:br>
              <a:rPr lang="en-US" sz="4800" b="1" dirty="0">
                <a:solidFill>
                  <a:schemeClr val="accent6">
                    <a:lumMod val="50000"/>
                  </a:schemeClr>
                </a:solidFill>
              </a:rPr>
            </a:br>
            <a:r>
              <a:rPr lang="en-US" sz="2400" b="1" i="1" dirty="0">
                <a:solidFill>
                  <a:schemeClr val="accent6">
                    <a:lumMod val="50000"/>
                  </a:schemeClr>
                </a:solidFill>
              </a:rPr>
              <a:t>Amends, repeals, and adds multiple sections to CCP, Family Code, and Penal Code</a:t>
            </a:r>
            <a:br>
              <a:rPr lang="en-US" sz="4800" b="1" dirty="0">
                <a:solidFill>
                  <a:schemeClr val="accent6">
                    <a:lumMod val="50000"/>
                  </a:schemeClr>
                </a:solidFill>
              </a:rPr>
            </a:br>
            <a:endParaRPr lang="en-US" sz="4800" dirty="0">
              <a:solidFill>
                <a:schemeClr val="accent6">
                  <a:lumMod val="50000"/>
                </a:schemeClr>
              </a:solidFill>
            </a:endParaRPr>
          </a:p>
        </p:txBody>
      </p:sp>
      <p:sp>
        <p:nvSpPr>
          <p:cNvPr id="3" name="Content Placeholder 2"/>
          <p:cNvSpPr>
            <a:spLocks noGrp="1"/>
          </p:cNvSpPr>
          <p:nvPr>
            <p:ph idx="1"/>
          </p:nvPr>
        </p:nvSpPr>
        <p:spPr>
          <a:xfrm>
            <a:off x="324679" y="1360842"/>
            <a:ext cx="6490253" cy="3081950"/>
          </a:xfrm>
        </p:spPr>
        <p:txBody>
          <a:bodyPr>
            <a:noAutofit/>
          </a:bodyPr>
          <a:lstStyle/>
          <a:p>
            <a:pPr marL="0" indent="0">
              <a:spcBef>
                <a:spcPct val="0"/>
              </a:spcBef>
              <a:buNone/>
              <a:defRPr/>
            </a:pPr>
            <a:r>
              <a:rPr lang="en-US" b="1" dirty="0">
                <a:solidFill>
                  <a:schemeClr val="accent6">
                    <a:lumMod val="50000"/>
                  </a:schemeClr>
                </a:solidFill>
              </a:rPr>
              <a:t>Adds directive that peace officer shall upon request of a petitioner serve CHO, WVRO, SVRO, CPO, or Elder/Dependent Adult RO</a:t>
            </a:r>
            <a:r>
              <a:rPr lang="en-US" b="1" baseline="30000" dirty="0">
                <a:solidFill>
                  <a:schemeClr val="accent6">
                    <a:lumMod val="50000"/>
                  </a:schemeClr>
                </a:solidFill>
              </a:rPr>
              <a:t>1</a:t>
            </a:r>
            <a:r>
              <a:rPr lang="en-US" sz="3000" b="1" dirty="0">
                <a:solidFill>
                  <a:schemeClr val="accent6">
                    <a:lumMod val="50000"/>
                  </a:schemeClr>
                </a:solidFill>
              </a:rPr>
              <a:t> </a:t>
            </a:r>
            <a:endParaRPr lang="en-US" sz="1400" b="1" dirty="0">
              <a:solidFill>
                <a:schemeClr val="accent6">
                  <a:lumMod val="50000"/>
                </a:schemeClr>
              </a:solidFill>
            </a:endParaRPr>
          </a:p>
          <a:p>
            <a:pPr marL="0" indent="0">
              <a:spcBef>
                <a:spcPct val="0"/>
              </a:spcBef>
              <a:buNone/>
              <a:defRPr/>
            </a:pPr>
            <a:endParaRPr lang="en-US" sz="1400" b="1" dirty="0">
              <a:solidFill>
                <a:schemeClr val="accent6">
                  <a:lumMod val="50000"/>
                </a:schemeClr>
              </a:solidFill>
            </a:endParaRPr>
          </a:p>
          <a:p>
            <a:pPr lvl="1">
              <a:spcBef>
                <a:spcPct val="0"/>
              </a:spcBef>
              <a:defRPr/>
            </a:pPr>
            <a:r>
              <a:rPr lang="en-US" sz="2600" b="1" dirty="0">
                <a:solidFill>
                  <a:schemeClr val="accent6">
                    <a:lumMod val="50000"/>
                  </a:schemeClr>
                </a:solidFill>
              </a:rPr>
              <a:t>whether or not respondent has been taken into custody</a:t>
            </a:r>
            <a:endParaRPr lang="en-US" sz="1000" b="1" dirty="0">
              <a:solidFill>
                <a:schemeClr val="accent6">
                  <a:lumMod val="50000"/>
                </a:schemeClr>
              </a:solidFill>
            </a:endParaRPr>
          </a:p>
          <a:p>
            <a:pPr lvl="1">
              <a:spcBef>
                <a:spcPct val="0"/>
              </a:spcBef>
              <a:defRPr/>
            </a:pPr>
            <a:endParaRPr lang="en-US" sz="1000" b="1" dirty="0">
              <a:solidFill>
                <a:schemeClr val="accent6">
                  <a:lumMod val="50000"/>
                </a:schemeClr>
              </a:solidFill>
            </a:endParaRPr>
          </a:p>
          <a:p>
            <a:pPr lvl="1">
              <a:spcBef>
                <a:spcPct val="0"/>
              </a:spcBef>
              <a:defRPr/>
            </a:pPr>
            <a:r>
              <a:rPr lang="en-US" sz="2600" b="1" dirty="0">
                <a:solidFill>
                  <a:schemeClr val="accent6">
                    <a:lumMod val="50000"/>
                  </a:schemeClr>
                </a:solidFill>
              </a:rPr>
              <a:t>not only at the scene of violence or a violation</a:t>
            </a:r>
            <a:endParaRPr lang="en-US" sz="1000" b="1" dirty="0">
              <a:solidFill>
                <a:schemeClr val="accent6">
                  <a:lumMod val="50000"/>
                </a:schemeClr>
              </a:solidFill>
            </a:endParaRPr>
          </a:p>
          <a:p>
            <a:pPr>
              <a:spcBef>
                <a:spcPct val="0"/>
              </a:spcBef>
              <a:defRPr/>
            </a:pPr>
            <a:endParaRPr lang="en-US" sz="1400" b="1" dirty="0">
              <a:solidFill>
                <a:schemeClr val="accent6">
                  <a:lumMod val="50000"/>
                </a:schemeClr>
              </a:solidFill>
            </a:endParaRPr>
          </a:p>
          <a:p>
            <a:pPr marL="0" indent="0">
              <a:spcBef>
                <a:spcPct val="0"/>
              </a:spcBef>
              <a:buNone/>
              <a:defRPr/>
            </a:pPr>
            <a:r>
              <a:rPr lang="en-US" b="1" dirty="0">
                <a:solidFill>
                  <a:schemeClr val="accent6">
                    <a:lumMod val="50000"/>
                  </a:schemeClr>
                </a:solidFill>
              </a:rPr>
              <a:t>similar to directive that already exists for DVRO cases</a:t>
            </a:r>
            <a:r>
              <a:rPr lang="en-US" b="1" baseline="30000" dirty="0">
                <a:solidFill>
                  <a:schemeClr val="accent6">
                    <a:lumMod val="50000"/>
                  </a:schemeClr>
                </a:solidFill>
              </a:rPr>
              <a:t>2</a:t>
            </a:r>
            <a:r>
              <a:rPr lang="en-US" sz="3000" b="1" dirty="0">
                <a:solidFill>
                  <a:schemeClr val="accent6">
                    <a:lumMod val="50000"/>
                  </a:schemeClr>
                </a:solidFill>
              </a:rPr>
              <a:t> </a:t>
            </a:r>
          </a:p>
        </p:txBody>
      </p:sp>
      <p:sp>
        <p:nvSpPr>
          <p:cNvPr id="4" name="Content Placeholder 2"/>
          <p:cNvSpPr txBox="1">
            <a:spLocks/>
          </p:cNvSpPr>
          <p:nvPr/>
        </p:nvSpPr>
        <p:spPr>
          <a:xfrm>
            <a:off x="434008" y="6041850"/>
            <a:ext cx="4962939" cy="630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6F4F45"/>
              </a:solidFill>
              <a:effectLst/>
              <a:uLnTx/>
              <a:uFillTx/>
              <a:latin typeface="Frutiger LT Std 57 Cn" panose="020B0606020204020204" pitchFamily="34" charset="0"/>
              <a:ea typeface="+mn-ea"/>
              <a:cs typeface="+mn-cs"/>
            </a:endParaRPr>
          </a:p>
        </p:txBody>
      </p:sp>
      <p:sp>
        <p:nvSpPr>
          <p:cNvPr id="5" name="Content Placeholder 2"/>
          <p:cNvSpPr txBox="1">
            <a:spLocks/>
          </p:cNvSpPr>
          <p:nvPr/>
        </p:nvSpPr>
        <p:spPr>
          <a:xfrm>
            <a:off x="5739252" y="5590842"/>
            <a:ext cx="4962939" cy="630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30000" noProof="0" dirty="0">
                <a:ln>
                  <a:noFill/>
                </a:ln>
                <a:solidFill>
                  <a:srgbClr val="6F4F45"/>
                </a:solidFill>
                <a:effectLst/>
                <a:uLnTx/>
                <a:uFillTx/>
                <a:latin typeface="Frutiger LT Std 57 Cn" panose="020B0606020204020204" pitchFamily="34" charset="0"/>
                <a:ea typeface="+mn-ea"/>
                <a:cs typeface="+mn-cs"/>
              </a:rPr>
              <a:t>1</a:t>
            </a:r>
            <a:r>
              <a:rPr kumimoji="0" lang="en-US" sz="1800" b="1" i="0" u="none" strike="noStrike" kern="1200" cap="none" spc="0" normalizeH="0" baseline="0" noProof="0" dirty="0">
                <a:ln>
                  <a:noFill/>
                </a:ln>
                <a:solidFill>
                  <a:srgbClr val="6F4F45"/>
                </a:solidFill>
                <a:effectLst/>
                <a:uLnTx/>
                <a:uFillTx/>
                <a:latin typeface="Frutiger LT Std 57 Cn" panose="020B0606020204020204" pitchFamily="34" charset="0"/>
                <a:ea typeface="+mn-ea"/>
                <a:cs typeface="+mn-cs"/>
              </a:rPr>
              <a:t>new Code of Civil Procedure §527.12</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30000" noProof="0" dirty="0">
                <a:ln>
                  <a:noFill/>
                </a:ln>
                <a:solidFill>
                  <a:srgbClr val="6F4F45"/>
                </a:solidFill>
                <a:effectLst/>
                <a:uLnTx/>
                <a:uFillTx/>
                <a:latin typeface="Frutiger LT Std 57 Cn" panose="020B0606020204020204" pitchFamily="34" charset="0"/>
                <a:ea typeface="+mn-ea"/>
                <a:cs typeface="+mn-cs"/>
              </a:rPr>
              <a:t>2</a:t>
            </a:r>
            <a:r>
              <a:rPr kumimoji="0" lang="en-US" sz="1800" b="1" i="0" u="none" strike="noStrike" kern="1200" cap="none" spc="0" normalizeH="0" baseline="0" noProof="0" dirty="0">
                <a:ln>
                  <a:noFill/>
                </a:ln>
                <a:solidFill>
                  <a:srgbClr val="6F4F45"/>
                </a:solidFill>
                <a:effectLst/>
                <a:uLnTx/>
                <a:uFillTx/>
                <a:latin typeface="Frutiger LT Std 57 Cn" panose="020B0606020204020204" pitchFamily="34" charset="0"/>
                <a:ea typeface="+mn-ea"/>
                <a:cs typeface="+mn-cs"/>
              </a:rPr>
              <a:t>existing Family Code §6383 – excludes parole officers and correctional officers</a:t>
            </a:r>
          </a:p>
        </p:txBody>
      </p:sp>
      <p:sp>
        <p:nvSpPr>
          <p:cNvPr id="7" name="Slide Number Placeholder 4">
            <a:extLst>
              <a:ext uri="{FF2B5EF4-FFF2-40B4-BE49-F238E27FC236}">
                <a16:creationId xmlns:a16="http://schemas.microsoft.com/office/drawing/2014/main" id="{42E0E4D0-E25C-47D0-5DC3-5DD109AC0A3D}"/>
              </a:ext>
            </a:extLst>
          </p:cNvPr>
          <p:cNvSpPr txBox="1">
            <a:spLocks/>
          </p:cNvSpPr>
          <p:nvPr/>
        </p:nvSpPr>
        <p:spPr>
          <a:xfrm>
            <a:off x="10283092" y="5453393"/>
            <a:ext cx="838199" cy="76768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defRPr/>
            </a:pPr>
            <a:fld id="{D57F1E4F-1CFF-5643-939E-217C01CDF565}" type="slidenum">
              <a:rPr lang="en-US" sz="2800" smtClean="0">
                <a:solidFill>
                  <a:schemeClr val="tx1"/>
                </a:solidFill>
                <a:latin typeface="Frutiger LT Std 57 Cn" pitchFamily="34" charset="0"/>
              </a:rPr>
              <a:pPr algn="ctr" defTabSz="914400">
                <a:defRPr/>
              </a:pPr>
              <a:t>31</a:t>
            </a:fld>
            <a:endParaRPr lang="en-US" sz="2800" dirty="0">
              <a:solidFill>
                <a:schemeClr val="tx1"/>
              </a:solidFill>
              <a:latin typeface="Frutiger LT Std 57 Cn" pitchFamily="34" charset="0"/>
            </a:endParaRPr>
          </a:p>
        </p:txBody>
      </p:sp>
    </p:spTree>
    <p:extLst>
      <p:ext uri="{BB962C8B-B14F-4D97-AF65-F5344CB8AC3E}">
        <p14:creationId xmlns:p14="http://schemas.microsoft.com/office/powerpoint/2010/main" val="2144771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3764" y="305456"/>
            <a:ext cx="11542643" cy="1291431"/>
          </a:xfrm>
        </p:spPr>
        <p:txBody>
          <a:bodyPr>
            <a:noAutofit/>
          </a:bodyPr>
          <a:lstStyle/>
          <a:p>
            <a:r>
              <a:rPr lang="en-US" sz="4000" b="1" dirty="0">
                <a:solidFill>
                  <a:srgbClr val="6F4F45"/>
                </a:solidFill>
                <a:latin typeface="Frutiger LT Std 55 Roman" pitchFamily="34" charset="0"/>
              </a:rPr>
              <a:t>AB 3083 (Lackey) DV: protective orders: background checks</a:t>
            </a:r>
            <a:endParaRPr lang="en-US" sz="4000" dirty="0">
              <a:solidFill>
                <a:srgbClr val="6F4F45"/>
              </a:solidFill>
            </a:endParaRPr>
          </a:p>
        </p:txBody>
      </p:sp>
      <p:sp>
        <p:nvSpPr>
          <p:cNvPr id="3" name="Content Placeholder 2"/>
          <p:cNvSpPr>
            <a:spLocks noGrp="1"/>
          </p:cNvSpPr>
          <p:nvPr>
            <p:ph idx="1"/>
          </p:nvPr>
        </p:nvSpPr>
        <p:spPr>
          <a:xfrm>
            <a:off x="314738" y="1767486"/>
            <a:ext cx="10429462" cy="1185310"/>
          </a:xfrm>
        </p:spPr>
        <p:txBody>
          <a:bodyPr>
            <a:noAutofit/>
          </a:bodyPr>
          <a:lstStyle/>
          <a:p>
            <a:pPr marL="0" indent="0">
              <a:spcBef>
                <a:spcPts val="1800"/>
              </a:spcBef>
              <a:buNone/>
              <a:defRPr/>
            </a:pPr>
            <a:r>
              <a:rPr lang="en-US" sz="2400" b="1" dirty="0">
                <a:solidFill>
                  <a:srgbClr val="6F4F45"/>
                </a:solidFill>
              </a:rPr>
              <a:t>Augments requirements re checks for firearms prior to restraining order hearing</a:t>
            </a:r>
          </a:p>
          <a:p>
            <a:pPr>
              <a:spcBef>
                <a:spcPts val="1800"/>
              </a:spcBef>
              <a:defRPr/>
            </a:pPr>
            <a:r>
              <a:rPr lang="en-US" sz="2400" b="1" dirty="0">
                <a:solidFill>
                  <a:srgbClr val="6F4F45"/>
                </a:solidFill>
              </a:rPr>
              <a:t>Court must check Department of Justice Automated Firearms System</a:t>
            </a:r>
          </a:p>
        </p:txBody>
      </p:sp>
      <p:sp>
        <p:nvSpPr>
          <p:cNvPr id="8" name="Content Placeholder 2"/>
          <p:cNvSpPr txBox="1">
            <a:spLocks/>
          </p:cNvSpPr>
          <p:nvPr/>
        </p:nvSpPr>
        <p:spPr>
          <a:xfrm>
            <a:off x="2395330" y="5728386"/>
            <a:ext cx="4005470" cy="10699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805B50"/>
                </a:solidFill>
                <a:effectLst/>
                <a:uLnTx/>
                <a:uFillTx/>
                <a:latin typeface="Frutiger LT Std 57 Cn" panose="020B0606020204020204" pitchFamily="34" charset="0"/>
                <a:ea typeface="+mn-ea"/>
                <a:cs typeface="+mn-cs"/>
              </a:rPr>
              <a:t>Amends Family Code §6306</a:t>
            </a:r>
            <a:endParaRPr kumimoji="0" lang="en-US" sz="2400" b="1" i="0" u="none" strike="noStrike" kern="1200" cap="none" spc="0" normalizeH="0" baseline="0" noProof="0" dirty="0">
              <a:ln>
                <a:noFill/>
              </a:ln>
              <a:solidFill>
                <a:srgbClr val="805B50"/>
              </a:solidFill>
              <a:effectLst/>
              <a:uLnTx/>
              <a:uFillTx/>
              <a:latin typeface="Calibri" panose="020F0502020204030204"/>
              <a:ea typeface="+mn-ea"/>
              <a:cs typeface="+mn-cs"/>
            </a:endParaRPr>
          </a:p>
        </p:txBody>
      </p:sp>
      <p:sp>
        <p:nvSpPr>
          <p:cNvPr id="6" name="Content Placeholder 2"/>
          <p:cNvSpPr txBox="1">
            <a:spLocks/>
          </p:cNvSpPr>
          <p:nvPr/>
        </p:nvSpPr>
        <p:spPr>
          <a:xfrm>
            <a:off x="314738" y="4283762"/>
            <a:ext cx="7258879" cy="13815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6F4F45"/>
                </a:solidFill>
                <a:effectLst/>
                <a:uLnTx/>
                <a:uFillTx/>
                <a:latin typeface="Calibri" panose="020F0502020204030204"/>
                <a:ea typeface="+mn-ea"/>
                <a:cs typeface="+mn-cs"/>
              </a:rPr>
              <a:t>States legislative intent that </a:t>
            </a:r>
            <a:r>
              <a:rPr kumimoji="0" lang="en-US" sz="2400" b="1" i="1" u="none" strike="noStrike" kern="1200" cap="none" spc="0" normalizeH="0" baseline="0" noProof="0" dirty="0">
                <a:ln>
                  <a:noFill/>
                </a:ln>
                <a:solidFill>
                  <a:srgbClr val="6F4F45"/>
                </a:solidFill>
                <a:effectLst/>
                <a:uLnTx/>
                <a:uFillTx/>
                <a:latin typeface="Calibri" panose="020F0502020204030204"/>
                <a:ea typeface="+mn-ea"/>
                <a:cs typeface="+mn-cs"/>
              </a:rPr>
              <a:t>all </a:t>
            </a:r>
            <a:r>
              <a:rPr kumimoji="0" lang="en-US" sz="2400" b="1" i="0" u="none" strike="noStrike" kern="1200" cap="none" spc="0" normalizeH="0" baseline="0" noProof="0" dirty="0">
                <a:ln>
                  <a:noFill/>
                </a:ln>
                <a:solidFill>
                  <a:srgbClr val="6F4F45"/>
                </a:solidFill>
                <a:effectLst/>
                <a:uLnTx/>
                <a:uFillTx/>
                <a:latin typeface="Calibri" panose="020F0502020204030204"/>
                <a:ea typeface="+mn-ea"/>
                <a:cs typeface="+mn-cs"/>
              </a:rPr>
              <a:t>courts conduct this search regardless of whether they have been identified as having resources available to do so</a:t>
            </a:r>
          </a:p>
        </p:txBody>
      </p:sp>
      <p:sp>
        <p:nvSpPr>
          <p:cNvPr id="7" name="Content Placeholder 2"/>
          <p:cNvSpPr txBox="1">
            <a:spLocks/>
          </p:cNvSpPr>
          <p:nvPr/>
        </p:nvSpPr>
        <p:spPr>
          <a:xfrm>
            <a:off x="314739" y="2941221"/>
            <a:ext cx="9326218" cy="11853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6F4F45"/>
                </a:solidFill>
                <a:effectLst/>
                <a:uLnTx/>
                <a:uFillTx/>
                <a:latin typeface="Calibri" panose="020F0502020204030204"/>
                <a:ea typeface="+mn-ea"/>
                <a:cs typeface="+mn-cs"/>
              </a:rPr>
              <a:t>If court has no access to DOJ AFS or CLETS, upon request of the court, the </a:t>
            </a:r>
            <a:r>
              <a:rPr kumimoji="0" lang="en-US" sz="2400" b="1" i="1" u="none" strike="noStrike" kern="1200" cap="none" spc="0" normalizeH="0" baseline="0" noProof="0" dirty="0">
                <a:ln>
                  <a:noFill/>
                </a:ln>
                <a:solidFill>
                  <a:srgbClr val="6F4F45"/>
                </a:solidFill>
                <a:effectLst/>
                <a:uLnTx/>
                <a:uFillTx/>
                <a:latin typeface="Calibri" panose="020F0502020204030204"/>
                <a:ea typeface="+mn-ea"/>
                <a:cs typeface="+mn-cs"/>
              </a:rPr>
              <a:t>sheriff</a:t>
            </a:r>
            <a:r>
              <a:rPr kumimoji="0" lang="en-US" sz="2400" b="1" i="0" u="none" strike="noStrike" kern="1200" cap="none" spc="0" normalizeH="0" baseline="0" noProof="0" dirty="0">
                <a:ln>
                  <a:noFill/>
                </a:ln>
                <a:solidFill>
                  <a:srgbClr val="6F4F45"/>
                </a:solidFill>
                <a:effectLst/>
                <a:uLnTx/>
                <a:uFillTx/>
                <a:latin typeface="Calibri" panose="020F0502020204030204"/>
                <a:ea typeface="+mn-ea"/>
                <a:cs typeface="+mn-cs"/>
              </a:rPr>
              <a:t> shall access CLETS to search the DOJ AFS and report results of search to court</a:t>
            </a:r>
          </a:p>
        </p:txBody>
      </p:sp>
      <p:sp>
        <p:nvSpPr>
          <p:cNvPr id="5" name="Slide Number Placeholder 4">
            <a:extLst>
              <a:ext uri="{FF2B5EF4-FFF2-40B4-BE49-F238E27FC236}">
                <a16:creationId xmlns:a16="http://schemas.microsoft.com/office/drawing/2014/main" id="{0FAB8D7C-373A-F7E4-7DEC-2529E7812744}"/>
              </a:ext>
            </a:extLst>
          </p:cNvPr>
          <p:cNvSpPr txBox="1">
            <a:spLocks/>
          </p:cNvSpPr>
          <p:nvPr/>
        </p:nvSpPr>
        <p:spPr>
          <a:xfrm>
            <a:off x="10283092" y="5453393"/>
            <a:ext cx="838199" cy="76768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defRPr/>
            </a:pPr>
            <a:fld id="{D57F1E4F-1CFF-5643-939E-217C01CDF565}" type="slidenum">
              <a:rPr lang="en-US" sz="2800" smtClean="0">
                <a:solidFill>
                  <a:schemeClr val="tx1"/>
                </a:solidFill>
                <a:latin typeface="Frutiger LT Std 57 Cn" pitchFamily="34" charset="0"/>
              </a:rPr>
              <a:pPr algn="ctr" defTabSz="914400">
                <a:defRPr/>
              </a:pPr>
              <a:t>32</a:t>
            </a:fld>
            <a:endParaRPr lang="en-US" sz="2800" dirty="0">
              <a:solidFill>
                <a:schemeClr val="tx1"/>
              </a:solidFill>
              <a:latin typeface="Frutiger LT Std 57 Cn" pitchFamily="34" charset="0"/>
            </a:endParaRPr>
          </a:p>
        </p:txBody>
      </p:sp>
    </p:spTree>
    <p:extLst>
      <p:ext uri="{BB962C8B-B14F-4D97-AF65-F5344CB8AC3E}">
        <p14:creationId xmlns:p14="http://schemas.microsoft.com/office/powerpoint/2010/main" val="1791180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90525"/>
            <a:ext cx="11480800" cy="1325563"/>
          </a:xfrm>
        </p:spPr>
        <p:txBody>
          <a:bodyPr>
            <a:noAutofit/>
          </a:bodyPr>
          <a:lstStyle/>
          <a:p>
            <a:r>
              <a:rPr lang="en-US" sz="4800" b="1" dirty="0">
                <a:solidFill>
                  <a:srgbClr val="6F4F45"/>
                </a:solidFill>
              </a:rPr>
              <a:t>SB 899 (Skinner) Protective orders:  firearms</a:t>
            </a:r>
            <a:br>
              <a:rPr lang="en-US" sz="4800" b="1" dirty="0">
                <a:solidFill>
                  <a:srgbClr val="6F4F45"/>
                </a:solidFill>
              </a:rPr>
            </a:br>
            <a:r>
              <a:rPr lang="en-US" sz="2400" b="1" i="1" dirty="0">
                <a:solidFill>
                  <a:srgbClr val="6F4F45"/>
                </a:solidFill>
              </a:rPr>
              <a:t>Amends, repeals, and adds multiple sections to CCP, Family Code, and Penal Code</a:t>
            </a:r>
            <a:br>
              <a:rPr lang="en-US" sz="4800" b="1" dirty="0">
                <a:solidFill>
                  <a:schemeClr val="accent6">
                    <a:lumMod val="50000"/>
                  </a:schemeClr>
                </a:solidFill>
              </a:rPr>
            </a:br>
            <a:endParaRPr lang="en-US" sz="4800" dirty="0">
              <a:solidFill>
                <a:schemeClr val="accent6">
                  <a:lumMod val="50000"/>
                </a:schemeClr>
              </a:solidFill>
            </a:endParaRPr>
          </a:p>
        </p:txBody>
      </p:sp>
      <p:sp>
        <p:nvSpPr>
          <p:cNvPr id="3" name="Content Placeholder 2"/>
          <p:cNvSpPr>
            <a:spLocks noGrp="1"/>
          </p:cNvSpPr>
          <p:nvPr>
            <p:ph idx="1"/>
          </p:nvPr>
        </p:nvSpPr>
        <p:spPr>
          <a:xfrm>
            <a:off x="434008" y="1567001"/>
            <a:ext cx="11226800" cy="3823174"/>
          </a:xfrm>
        </p:spPr>
        <p:txBody>
          <a:bodyPr>
            <a:noAutofit/>
          </a:bodyPr>
          <a:lstStyle/>
          <a:p>
            <a:pPr marL="0" lvl="0" indent="0">
              <a:spcBef>
                <a:spcPct val="0"/>
              </a:spcBef>
              <a:buNone/>
              <a:defRPr/>
            </a:pPr>
            <a:r>
              <a:rPr lang="en-US" b="1" dirty="0">
                <a:solidFill>
                  <a:srgbClr val="6F4F45"/>
                </a:solidFill>
              </a:rPr>
              <a:t>For CHOs</a:t>
            </a:r>
            <a:r>
              <a:rPr lang="en-US" b="1" baseline="30000" dirty="0">
                <a:solidFill>
                  <a:srgbClr val="6F4F45"/>
                </a:solidFill>
              </a:rPr>
              <a:t>1</a:t>
            </a:r>
            <a:r>
              <a:rPr lang="en-US" b="1" dirty="0">
                <a:solidFill>
                  <a:srgbClr val="6F4F45"/>
                </a:solidFill>
              </a:rPr>
              <a:t>, WVROs</a:t>
            </a:r>
            <a:r>
              <a:rPr lang="en-US" b="1" baseline="30000" dirty="0">
                <a:solidFill>
                  <a:srgbClr val="6F4F45"/>
                </a:solidFill>
              </a:rPr>
              <a:t>2</a:t>
            </a:r>
            <a:r>
              <a:rPr lang="en-US" b="1" dirty="0">
                <a:solidFill>
                  <a:srgbClr val="6F4F45"/>
                </a:solidFill>
              </a:rPr>
              <a:t>, SVROs</a:t>
            </a:r>
            <a:r>
              <a:rPr lang="en-US" b="1" baseline="30000" dirty="0">
                <a:solidFill>
                  <a:srgbClr val="6F4F45"/>
                </a:solidFill>
              </a:rPr>
              <a:t>3</a:t>
            </a:r>
            <a:r>
              <a:rPr lang="en-US" b="1" dirty="0">
                <a:solidFill>
                  <a:srgbClr val="6F4F45"/>
                </a:solidFill>
              </a:rPr>
              <a:t>, CPOs</a:t>
            </a:r>
            <a:r>
              <a:rPr lang="en-US" b="1" baseline="30000" dirty="0">
                <a:solidFill>
                  <a:srgbClr val="6F4F45"/>
                </a:solidFill>
              </a:rPr>
              <a:t>4</a:t>
            </a:r>
            <a:r>
              <a:rPr lang="en-US" b="1" dirty="0">
                <a:solidFill>
                  <a:srgbClr val="6F4F45"/>
                </a:solidFill>
              </a:rPr>
              <a:t>, Elder/Dependent Adult ROs</a:t>
            </a:r>
            <a:r>
              <a:rPr lang="en-US" b="1" baseline="30000" dirty="0">
                <a:solidFill>
                  <a:srgbClr val="6F4F45"/>
                </a:solidFill>
              </a:rPr>
              <a:t>5</a:t>
            </a:r>
            <a:r>
              <a:rPr lang="en-US" b="1" dirty="0">
                <a:solidFill>
                  <a:srgbClr val="6F4F45"/>
                </a:solidFill>
              </a:rPr>
              <a:t>, and GVROs</a:t>
            </a:r>
            <a:r>
              <a:rPr lang="en-US" b="1" baseline="30000" dirty="0">
                <a:solidFill>
                  <a:srgbClr val="6F4F45"/>
                </a:solidFill>
              </a:rPr>
              <a:t>6</a:t>
            </a:r>
            <a:r>
              <a:rPr lang="en-US" b="1" dirty="0">
                <a:solidFill>
                  <a:srgbClr val="6F4F45"/>
                </a:solidFill>
              </a:rPr>
              <a:t>, adds language already in DVROs</a:t>
            </a:r>
            <a:r>
              <a:rPr lang="en-US" b="1" baseline="30000" dirty="0">
                <a:solidFill>
                  <a:srgbClr val="6F4F45"/>
                </a:solidFill>
              </a:rPr>
              <a:t>7</a:t>
            </a:r>
            <a:r>
              <a:rPr lang="en-US" b="1" dirty="0">
                <a:solidFill>
                  <a:srgbClr val="6F4F45"/>
                </a:solidFill>
              </a:rPr>
              <a:t> for relinquishment of firearms and ammunition:</a:t>
            </a:r>
          </a:p>
          <a:p>
            <a:pPr marL="457200" indent="-457200">
              <a:spcBef>
                <a:spcPct val="0"/>
              </a:spcBef>
              <a:defRPr/>
            </a:pPr>
            <a:r>
              <a:rPr lang="en-US" sz="2400" b="1" dirty="0">
                <a:solidFill>
                  <a:srgbClr val="6F4F45"/>
                </a:solidFill>
              </a:rPr>
              <a:t>Court shall provide restrained party with information on how to relinquish firearms and ammunition and provide proof of doing so</a:t>
            </a:r>
          </a:p>
          <a:p>
            <a:pPr marL="457200" indent="-457200">
              <a:spcBef>
                <a:spcPct val="0"/>
              </a:spcBef>
              <a:defRPr/>
            </a:pPr>
            <a:r>
              <a:rPr lang="en-US" sz="2400" b="1" dirty="0">
                <a:solidFill>
                  <a:srgbClr val="6F4F45"/>
                </a:solidFill>
              </a:rPr>
              <a:t>Court shall review file for proof of relinquishment</a:t>
            </a:r>
          </a:p>
          <a:p>
            <a:pPr marL="457200" indent="-457200">
              <a:spcBef>
                <a:spcPct val="0"/>
              </a:spcBef>
              <a:defRPr/>
            </a:pPr>
            <a:r>
              <a:rPr lang="en-US" sz="2400" b="1" dirty="0">
                <a:solidFill>
                  <a:srgbClr val="6F4F45"/>
                </a:solidFill>
              </a:rPr>
              <a:t>Court shall report violations to prosecutor within 2 business days of the court hearing</a:t>
            </a:r>
          </a:p>
          <a:p>
            <a:pPr marL="457200" indent="-457200">
              <a:spcBef>
                <a:spcPct val="0"/>
              </a:spcBef>
              <a:defRPr/>
            </a:pPr>
            <a:r>
              <a:rPr lang="en-US" sz="2400" b="1" dirty="0">
                <a:solidFill>
                  <a:srgbClr val="6F4F45"/>
                </a:solidFill>
              </a:rPr>
              <a:t>If evidence of compliance is not provided, court shall order clerk to immediately – “by the most effective means available” – notify law enforcement</a:t>
            </a:r>
          </a:p>
        </p:txBody>
      </p:sp>
      <p:sp>
        <p:nvSpPr>
          <p:cNvPr id="4" name="Content Placeholder 2"/>
          <p:cNvSpPr txBox="1">
            <a:spLocks/>
          </p:cNvSpPr>
          <p:nvPr/>
        </p:nvSpPr>
        <p:spPr>
          <a:xfrm>
            <a:off x="434008" y="5604534"/>
            <a:ext cx="4962939" cy="630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30000" noProof="0" dirty="0">
                <a:ln>
                  <a:noFill/>
                </a:ln>
                <a:solidFill>
                  <a:srgbClr val="6F4F45"/>
                </a:solidFill>
                <a:effectLst/>
                <a:uLnTx/>
                <a:uFillTx/>
                <a:latin typeface="Frutiger LT Std 57 Cn" panose="020B0606020204020204" pitchFamily="34" charset="0"/>
                <a:ea typeface="+mn-ea"/>
                <a:cs typeface="+mn-cs"/>
              </a:rPr>
              <a:t>1</a:t>
            </a:r>
            <a:r>
              <a:rPr kumimoji="0" lang="en-US" sz="1800" b="1" i="0" u="none" strike="noStrike" kern="1200" cap="none" spc="0" normalizeH="0" baseline="0" noProof="0" dirty="0">
                <a:ln>
                  <a:noFill/>
                </a:ln>
                <a:solidFill>
                  <a:srgbClr val="6F4F45"/>
                </a:solidFill>
                <a:effectLst/>
                <a:uLnTx/>
                <a:uFillTx/>
                <a:latin typeface="Frutiger LT Std 57 Cn" panose="020B0606020204020204" pitchFamily="34" charset="0"/>
                <a:ea typeface="+mn-ea"/>
                <a:cs typeface="+mn-cs"/>
              </a:rPr>
              <a:t>Code of Civil Procedure §527.6</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30000" noProof="0" dirty="0">
                <a:ln>
                  <a:noFill/>
                </a:ln>
                <a:solidFill>
                  <a:srgbClr val="6F4F45"/>
                </a:solidFill>
                <a:effectLst/>
                <a:uLnTx/>
                <a:uFillTx/>
                <a:latin typeface="Frutiger LT Std 57 Cn" panose="020B0606020204020204" pitchFamily="34" charset="0"/>
                <a:ea typeface="+mn-ea"/>
                <a:cs typeface="+mn-cs"/>
              </a:rPr>
              <a:t>2</a:t>
            </a:r>
            <a:r>
              <a:rPr kumimoji="0" lang="en-US" sz="1800" b="1" i="0" u="none" strike="noStrike" kern="1200" cap="none" spc="0" normalizeH="0" baseline="0" noProof="0" dirty="0">
                <a:ln>
                  <a:noFill/>
                </a:ln>
                <a:solidFill>
                  <a:srgbClr val="6F4F45"/>
                </a:solidFill>
                <a:effectLst/>
                <a:uLnTx/>
                <a:uFillTx/>
                <a:latin typeface="Frutiger LT Std 57 Cn" panose="020B0606020204020204" pitchFamily="34" charset="0"/>
                <a:ea typeface="+mn-ea"/>
                <a:cs typeface="+mn-cs"/>
              </a:rPr>
              <a:t>Code of Civil Procedure §527.8</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30000" noProof="0" dirty="0">
                <a:ln>
                  <a:noFill/>
                </a:ln>
                <a:solidFill>
                  <a:srgbClr val="6F4F45"/>
                </a:solidFill>
                <a:effectLst/>
                <a:uLnTx/>
                <a:uFillTx/>
                <a:latin typeface="Frutiger LT Std 57 Cn" panose="020B0606020204020204" pitchFamily="34" charset="0"/>
                <a:ea typeface="+mn-ea"/>
                <a:cs typeface="+mn-cs"/>
              </a:rPr>
              <a:t>3</a:t>
            </a:r>
            <a:r>
              <a:rPr kumimoji="0" lang="en-US" sz="1800" b="1" i="0" u="none" strike="noStrike" kern="1200" cap="none" spc="0" normalizeH="0" baseline="0" noProof="0" dirty="0">
                <a:ln>
                  <a:noFill/>
                </a:ln>
                <a:solidFill>
                  <a:srgbClr val="6F4F45"/>
                </a:solidFill>
                <a:effectLst/>
                <a:uLnTx/>
                <a:uFillTx/>
                <a:latin typeface="Frutiger LT Std 57 Cn" panose="020B0606020204020204" pitchFamily="34" charset="0"/>
                <a:ea typeface="+mn-ea"/>
                <a:cs typeface="+mn-cs"/>
              </a:rPr>
              <a:t>Code of Civil Procedure §527.85</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30000" noProof="0" dirty="0">
                <a:ln>
                  <a:noFill/>
                </a:ln>
                <a:solidFill>
                  <a:srgbClr val="6F4F45"/>
                </a:solidFill>
                <a:effectLst/>
                <a:uLnTx/>
                <a:uFillTx/>
                <a:latin typeface="Frutiger LT Std 57 Cn" panose="020B0606020204020204" pitchFamily="34" charset="0"/>
                <a:ea typeface="+mn-ea"/>
                <a:cs typeface="+mn-cs"/>
              </a:rPr>
              <a:t>4</a:t>
            </a:r>
            <a:r>
              <a:rPr kumimoji="0" lang="en-US" sz="1800" b="1" i="0" u="none" strike="noStrike" kern="1200" cap="none" spc="0" normalizeH="0" baseline="0" noProof="0" dirty="0">
                <a:ln>
                  <a:noFill/>
                </a:ln>
                <a:solidFill>
                  <a:srgbClr val="6F4F45"/>
                </a:solidFill>
                <a:effectLst/>
                <a:uLnTx/>
                <a:uFillTx/>
                <a:latin typeface="Frutiger LT Std 57 Cn" panose="020B0606020204020204" pitchFamily="34" charset="0"/>
                <a:ea typeface="+mn-ea"/>
                <a:cs typeface="+mn-cs"/>
              </a:rPr>
              <a:t>Penal Code §136.2</a:t>
            </a:r>
          </a:p>
        </p:txBody>
      </p:sp>
      <p:sp>
        <p:nvSpPr>
          <p:cNvPr id="5" name="Content Placeholder 2"/>
          <p:cNvSpPr txBox="1">
            <a:spLocks/>
          </p:cNvSpPr>
          <p:nvPr/>
        </p:nvSpPr>
        <p:spPr>
          <a:xfrm>
            <a:off x="6967331" y="5604534"/>
            <a:ext cx="4693477" cy="630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30000" noProof="0" dirty="0">
                <a:ln>
                  <a:noFill/>
                </a:ln>
                <a:solidFill>
                  <a:srgbClr val="6F4F45"/>
                </a:solidFill>
                <a:effectLst/>
                <a:uLnTx/>
                <a:uFillTx/>
                <a:latin typeface="Frutiger LT Std 57 Cn" panose="020B0606020204020204" pitchFamily="34" charset="0"/>
                <a:ea typeface="+mn-ea"/>
                <a:cs typeface="+mn-cs"/>
              </a:rPr>
              <a:t>5</a:t>
            </a:r>
            <a:r>
              <a:rPr kumimoji="0" lang="en-US" sz="1800" b="1" i="0" u="none" strike="noStrike" kern="1200" cap="none" spc="0" normalizeH="0" baseline="0" noProof="0" dirty="0">
                <a:ln>
                  <a:noFill/>
                </a:ln>
                <a:solidFill>
                  <a:srgbClr val="6F4F45"/>
                </a:solidFill>
                <a:effectLst/>
                <a:uLnTx/>
                <a:uFillTx/>
                <a:latin typeface="Frutiger LT Std 57 Cn" panose="020B0606020204020204" pitchFamily="34" charset="0"/>
                <a:ea typeface="+mn-ea"/>
                <a:cs typeface="+mn-cs"/>
              </a:rPr>
              <a:t>Welfare &amp; Institutions Code §15657.03</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30000" noProof="0" dirty="0">
                <a:ln>
                  <a:noFill/>
                </a:ln>
                <a:solidFill>
                  <a:srgbClr val="6F4F45"/>
                </a:solidFill>
                <a:effectLst/>
                <a:uLnTx/>
                <a:uFillTx/>
                <a:latin typeface="Frutiger LT Std 57 Cn" panose="020B0606020204020204" pitchFamily="34" charset="0"/>
                <a:ea typeface="+mn-ea"/>
                <a:cs typeface="+mn-cs"/>
              </a:rPr>
              <a:t>6</a:t>
            </a:r>
            <a:r>
              <a:rPr kumimoji="0" lang="en-US" sz="1800" b="1" i="0" u="none" strike="noStrike" kern="1200" cap="none" spc="0" normalizeH="0" baseline="0" noProof="0" dirty="0">
                <a:ln>
                  <a:noFill/>
                </a:ln>
                <a:solidFill>
                  <a:srgbClr val="6F4F45"/>
                </a:solidFill>
                <a:effectLst/>
                <a:uLnTx/>
                <a:uFillTx/>
                <a:latin typeface="Frutiger LT Std 57 Cn" panose="020B0606020204020204" pitchFamily="34" charset="0"/>
                <a:ea typeface="+mn-ea"/>
                <a:cs typeface="+mn-cs"/>
              </a:rPr>
              <a:t>Penal Code §18120</a:t>
            </a:r>
            <a:endParaRPr kumimoji="0" lang="en-US" sz="1800" b="1" i="0" u="none" strike="noStrike" kern="1200" cap="none" spc="0" normalizeH="0" baseline="0" noProof="0" dirty="0">
              <a:ln>
                <a:noFill/>
              </a:ln>
              <a:solidFill>
                <a:srgbClr val="6F4F45"/>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30000" noProof="0" dirty="0">
                <a:ln>
                  <a:noFill/>
                </a:ln>
                <a:solidFill>
                  <a:srgbClr val="6F4F45"/>
                </a:solidFill>
                <a:effectLst/>
                <a:uLnTx/>
                <a:uFillTx/>
                <a:latin typeface="Frutiger LT Std 57 Cn" panose="020B0606020204020204" pitchFamily="34" charset="0"/>
                <a:ea typeface="+mn-ea"/>
                <a:cs typeface="+mn-cs"/>
              </a:rPr>
              <a:t>7</a:t>
            </a:r>
            <a:r>
              <a:rPr kumimoji="0" lang="en-US" sz="1800" b="1" i="0" u="none" strike="noStrike" kern="1200" cap="none" spc="0" normalizeH="0" baseline="0" noProof="0" dirty="0">
                <a:ln>
                  <a:noFill/>
                </a:ln>
                <a:solidFill>
                  <a:srgbClr val="6F4F45"/>
                </a:solidFill>
                <a:effectLst/>
                <a:uLnTx/>
                <a:uFillTx/>
                <a:latin typeface="Frutiger LT Std 57 Cn" panose="020B0606020204020204" pitchFamily="34" charset="0"/>
                <a:ea typeface="+mn-ea"/>
                <a:cs typeface="+mn-cs"/>
              </a:rPr>
              <a:t>Family Code §§6304, 6389(c)(4), 6306(f), added by 2021 legislation SB 320, effective January 1, 2022</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108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90525"/>
            <a:ext cx="11480800" cy="1325563"/>
          </a:xfrm>
        </p:spPr>
        <p:txBody>
          <a:bodyPr>
            <a:noAutofit/>
          </a:bodyPr>
          <a:lstStyle/>
          <a:p>
            <a:r>
              <a:rPr lang="en-US" sz="4800" b="1" dirty="0">
                <a:solidFill>
                  <a:srgbClr val="6F4F45"/>
                </a:solidFill>
              </a:rPr>
              <a:t>SB 899 (Skinner) Protective orders:  firearms</a:t>
            </a:r>
            <a:br>
              <a:rPr lang="en-US" sz="4800" b="1" dirty="0">
                <a:solidFill>
                  <a:srgbClr val="6F4F45"/>
                </a:solidFill>
              </a:rPr>
            </a:br>
            <a:r>
              <a:rPr lang="en-US" sz="2400" b="1" i="1" dirty="0">
                <a:solidFill>
                  <a:srgbClr val="6F4F45"/>
                </a:solidFill>
              </a:rPr>
              <a:t>Amends, repeals, and adds multiple sections to CCP, Family Code, and Penal Code</a:t>
            </a:r>
            <a:br>
              <a:rPr lang="en-US" sz="4800" b="1" dirty="0">
                <a:solidFill>
                  <a:srgbClr val="6F4F45"/>
                </a:solidFill>
              </a:rPr>
            </a:br>
            <a:endParaRPr lang="en-US" sz="4800" dirty="0">
              <a:solidFill>
                <a:srgbClr val="6F4F45"/>
              </a:solidFill>
            </a:endParaRPr>
          </a:p>
        </p:txBody>
      </p:sp>
      <p:sp>
        <p:nvSpPr>
          <p:cNvPr id="3" name="Content Placeholder 2"/>
          <p:cNvSpPr>
            <a:spLocks noGrp="1"/>
          </p:cNvSpPr>
          <p:nvPr>
            <p:ph idx="1"/>
          </p:nvPr>
        </p:nvSpPr>
        <p:spPr>
          <a:xfrm>
            <a:off x="6251712" y="1789043"/>
            <a:ext cx="5409095" cy="3750219"/>
          </a:xfrm>
        </p:spPr>
        <p:txBody>
          <a:bodyPr>
            <a:noAutofit/>
          </a:bodyPr>
          <a:lstStyle/>
          <a:p>
            <a:pPr marL="0" indent="0">
              <a:spcBef>
                <a:spcPct val="0"/>
              </a:spcBef>
              <a:buNone/>
              <a:defRPr/>
            </a:pPr>
            <a:r>
              <a:rPr lang="en-US" sz="3000" b="1" dirty="0">
                <a:solidFill>
                  <a:srgbClr val="6F4F45"/>
                </a:solidFill>
              </a:rPr>
              <a:t>Creates process for firearms relinquishment review hearings in CHO, WVRO, SVRO, Elder/Dependent Adult RO</a:t>
            </a:r>
            <a:r>
              <a:rPr lang="en-US" sz="3000" b="1" baseline="30000" dirty="0">
                <a:solidFill>
                  <a:srgbClr val="6F4F45"/>
                </a:solidFill>
              </a:rPr>
              <a:t>1</a:t>
            </a:r>
            <a:r>
              <a:rPr lang="en-US" sz="3000" b="1" dirty="0">
                <a:solidFill>
                  <a:srgbClr val="6F4F45"/>
                </a:solidFill>
              </a:rPr>
              <a:t>, and GVRO</a:t>
            </a:r>
            <a:r>
              <a:rPr lang="en-US" sz="3000" b="1" baseline="30000" dirty="0">
                <a:solidFill>
                  <a:srgbClr val="6F4F45"/>
                </a:solidFill>
              </a:rPr>
              <a:t>2</a:t>
            </a:r>
            <a:r>
              <a:rPr lang="en-US" sz="3000" b="1" dirty="0">
                <a:solidFill>
                  <a:srgbClr val="6F4F45"/>
                </a:solidFill>
              </a:rPr>
              <a:t>,cases, as already exists for DVRO cases</a:t>
            </a:r>
            <a:r>
              <a:rPr lang="en-US" sz="3000" b="1" baseline="30000" dirty="0">
                <a:solidFill>
                  <a:srgbClr val="6F4F45"/>
                </a:solidFill>
              </a:rPr>
              <a:t>3</a:t>
            </a:r>
            <a:r>
              <a:rPr lang="en-US" sz="3000" b="1" dirty="0">
                <a:solidFill>
                  <a:srgbClr val="6F4F45"/>
                </a:solidFill>
              </a:rPr>
              <a:t> </a:t>
            </a:r>
          </a:p>
        </p:txBody>
      </p:sp>
      <p:sp>
        <p:nvSpPr>
          <p:cNvPr id="4" name="Content Placeholder 2"/>
          <p:cNvSpPr txBox="1">
            <a:spLocks/>
          </p:cNvSpPr>
          <p:nvPr/>
        </p:nvSpPr>
        <p:spPr>
          <a:xfrm>
            <a:off x="434008" y="5783436"/>
            <a:ext cx="4962939" cy="630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6F4F45"/>
              </a:solidFill>
              <a:effectLst/>
              <a:uLnTx/>
              <a:uFillTx/>
              <a:latin typeface="Frutiger LT Std 57 Cn" panose="020B0606020204020204" pitchFamily="34" charset="0"/>
              <a:ea typeface="+mn-ea"/>
              <a:cs typeface="+mn-cs"/>
            </a:endParaRPr>
          </a:p>
        </p:txBody>
      </p:sp>
      <p:sp>
        <p:nvSpPr>
          <p:cNvPr id="5" name="Content Placeholder 2"/>
          <p:cNvSpPr txBox="1">
            <a:spLocks/>
          </p:cNvSpPr>
          <p:nvPr/>
        </p:nvSpPr>
        <p:spPr>
          <a:xfrm>
            <a:off x="5396947" y="5297098"/>
            <a:ext cx="4962939" cy="630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30000" noProof="0" dirty="0">
                <a:ln>
                  <a:noFill/>
                </a:ln>
                <a:solidFill>
                  <a:srgbClr val="6F4F45"/>
                </a:solidFill>
                <a:effectLst/>
                <a:uLnTx/>
                <a:uFillTx/>
                <a:latin typeface="Frutiger LT Std 57 Cn" panose="020B0606020204020204" pitchFamily="34" charset="0"/>
                <a:ea typeface="+mn-ea"/>
                <a:cs typeface="+mn-cs"/>
              </a:rPr>
              <a:t>1</a:t>
            </a:r>
            <a:r>
              <a:rPr kumimoji="0" lang="en-US" sz="1800" b="1" i="0" u="none" strike="noStrike" kern="1200" cap="none" spc="0" normalizeH="0" baseline="0" noProof="0" dirty="0">
                <a:ln>
                  <a:noFill/>
                </a:ln>
                <a:solidFill>
                  <a:srgbClr val="6F4F45"/>
                </a:solidFill>
                <a:effectLst/>
                <a:uLnTx/>
                <a:uFillTx/>
                <a:latin typeface="Frutiger LT Std 57 Cn" panose="020B0606020204020204" pitchFamily="34" charset="0"/>
                <a:ea typeface="+mn-ea"/>
                <a:cs typeface="+mn-cs"/>
              </a:rPr>
              <a:t>new Code of Civil Procedure §527.11</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30000" noProof="0" dirty="0">
                <a:ln>
                  <a:noFill/>
                </a:ln>
                <a:solidFill>
                  <a:srgbClr val="6F4F45"/>
                </a:solidFill>
                <a:effectLst/>
                <a:uLnTx/>
                <a:uFillTx/>
                <a:latin typeface="Frutiger LT Std 57 Cn" panose="020B0606020204020204" pitchFamily="34" charset="0"/>
                <a:ea typeface="+mn-ea"/>
                <a:cs typeface="+mn-cs"/>
              </a:rPr>
              <a:t>2</a:t>
            </a:r>
            <a:r>
              <a:rPr kumimoji="0" lang="en-US" sz="1800" b="1" i="0" u="none" strike="noStrike" kern="1200" cap="none" spc="0" normalizeH="0" baseline="0" noProof="0" dirty="0">
                <a:ln>
                  <a:noFill/>
                </a:ln>
                <a:solidFill>
                  <a:srgbClr val="6F4F45"/>
                </a:solidFill>
                <a:effectLst/>
                <a:uLnTx/>
                <a:uFillTx/>
                <a:latin typeface="Frutiger LT Std 57 Cn" panose="020B0606020204020204" pitchFamily="34" charset="0"/>
                <a:ea typeface="+mn-ea"/>
                <a:cs typeface="+mn-cs"/>
              </a:rPr>
              <a:t>new Penal Code §18120.5</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1800" b="1" i="0" u="none" strike="noStrike" kern="1200" cap="none" spc="0" normalizeH="0" baseline="30000" noProof="0" dirty="0">
                <a:ln>
                  <a:noFill/>
                </a:ln>
                <a:solidFill>
                  <a:srgbClr val="6F4F45"/>
                </a:solidFill>
                <a:effectLst/>
                <a:uLnTx/>
                <a:uFillTx/>
                <a:latin typeface="Frutiger LT Std 57 Cn" panose="020B0606020204020204" pitchFamily="34" charset="0"/>
                <a:ea typeface="+mn-ea"/>
                <a:cs typeface="+mn-cs"/>
              </a:rPr>
              <a:t>3</a:t>
            </a:r>
            <a:r>
              <a:rPr kumimoji="0" lang="en-US" sz="1800" b="1" i="0" u="none" strike="noStrike" kern="1200" cap="none" spc="0" normalizeH="0" baseline="0" noProof="0" dirty="0">
                <a:ln>
                  <a:noFill/>
                </a:ln>
                <a:solidFill>
                  <a:srgbClr val="6F4F45"/>
                </a:solidFill>
                <a:effectLst/>
                <a:uLnTx/>
                <a:uFillTx/>
                <a:latin typeface="Frutiger LT Std 57 Cn" panose="020B0606020204020204" pitchFamily="34" charset="0"/>
                <a:ea typeface="+mn-ea"/>
                <a:cs typeface="+mn-cs"/>
              </a:rPr>
              <a:t>existing Family Code §6322.5(c), added by 2021 legislation SB 320, effective January 1, 2022</a:t>
            </a:r>
          </a:p>
        </p:txBody>
      </p:sp>
      <p:sp>
        <p:nvSpPr>
          <p:cNvPr id="6" name="Slide Number Placeholder 4">
            <a:extLst>
              <a:ext uri="{FF2B5EF4-FFF2-40B4-BE49-F238E27FC236}">
                <a16:creationId xmlns:a16="http://schemas.microsoft.com/office/drawing/2014/main" id="{05C4880A-F0F5-B4EB-ECBC-3E98E29D4D78}"/>
              </a:ext>
            </a:extLst>
          </p:cNvPr>
          <p:cNvSpPr>
            <a:spLocks noGrp="1"/>
          </p:cNvSpPr>
          <p:nvPr>
            <p:ph type="sldNum" sz="quarter" idx="12"/>
          </p:nvPr>
        </p:nvSpPr>
        <p:spPr>
          <a:xfrm>
            <a:off x="10822608" y="5699788"/>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schemeClr val="tx1"/>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2800" b="0" i="0" u="none" strike="noStrike" kern="1200" cap="none" spc="0" normalizeH="0" baseline="0" noProof="0" dirty="0">
              <a:ln>
                <a:noFill/>
              </a:ln>
              <a:solidFill>
                <a:schemeClr val="tx1"/>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1026042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11012"/>
            <a:ext cx="11480800" cy="1325563"/>
          </a:xfrm>
        </p:spPr>
        <p:txBody>
          <a:bodyPr>
            <a:noAutofit/>
          </a:bodyPr>
          <a:lstStyle/>
          <a:p>
            <a:r>
              <a:rPr lang="en-US" b="1" dirty="0">
                <a:solidFill>
                  <a:schemeClr val="accent6">
                    <a:lumMod val="50000"/>
                  </a:schemeClr>
                </a:solidFill>
              </a:rPr>
              <a:t>SB 899 (Skinner) Protective orders:  firearms</a:t>
            </a:r>
            <a:br>
              <a:rPr lang="en-US" b="1" dirty="0">
                <a:solidFill>
                  <a:schemeClr val="accent6">
                    <a:lumMod val="50000"/>
                  </a:schemeClr>
                </a:solidFill>
              </a:rPr>
            </a:br>
            <a:r>
              <a:rPr lang="en-US" sz="2200" b="1" i="1" dirty="0">
                <a:solidFill>
                  <a:srgbClr val="70AD47">
                    <a:lumMod val="50000"/>
                  </a:srgbClr>
                </a:solidFill>
              </a:rPr>
              <a:t>Amends, repeals, and adds multiple sections to CCP, Family Code, and Penal Code</a:t>
            </a:r>
            <a:endParaRPr lang="en-US" sz="2200" dirty="0">
              <a:solidFill>
                <a:schemeClr val="accent6">
                  <a:lumMod val="50000"/>
                </a:schemeClr>
              </a:solidFill>
            </a:endParaRPr>
          </a:p>
        </p:txBody>
      </p:sp>
      <p:sp>
        <p:nvSpPr>
          <p:cNvPr id="3" name="Content Placeholder 2"/>
          <p:cNvSpPr>
            <a:spLocks noGrp="1"/>
          </p:cNvSpPr>
          <p:nvPr>
            <p:ph idx="1"/>
          </p:nvPr>
        </p:nvSpPr>
        <p:spPr>
          <a:xfrm>
            <a:off x="678071" y="1728589"/>
            <a:ext cx="10735304" cy="4108847"/>
          </a:xfrm>
        </p:spPr>
        <p:txBody>
          <a:bodyPr>
            <a:noAutofit/>
          </a:bodyPr>
          <a:lstStyle/>
          <a:p>
            <a:pPr marL="0" lvl="0" indent="0">
              <a:spcBef>
                <a:spcPct val="0"/>
              </a:spcBef>
              <a:buNone/>
              <a:defRPr/>
            </a:pPr>
            <a:r>
              <a:rPr lang="en-US" sz="3000" b="1" dirty="0">
                <a:solidFill>
                  <a:schemeClr val="accent6">
                    <a:lumMod val="50000"/>
                  </a:schemeClr>
                </a:solidFill>
              </a:rPr>
              <a:t>Modifies process for exemption from firearm relinquishment:</a:t>
            </a:r>
            <a:endParaRPr lang="en-US" sz="1200" b="1" dirty="0">
              <a:solidFill>
                <a:schemeClr val="accent6">
                  <a:lumMod val="50000"/>
                </a:schemeClr>
              </a:solidFill>
            </a:endParaRPr>
          </a:p>
          <a:p>
            <a:pPr marL="0" lvl="0" indent="0">
              <a:spcBef>
                <a:spcPct val="0"/>
              </a:spcBef>
              <a:buNone/>
              <a:defRPr/>
            </a:pPr>
            <a:endParaRPr lang="en-US" sz="1200" b="1" dirty="0">
              <a:solidFill>
                <a:schemeClr val="accent6">
                  <a:lumMod val="50000"/>
                </a:schemeClr>
              </a:solidFill>
            </a:endParaRPr>
          </a:p>
          <a:p>
            <a:pPr>
              <a:spcBef>
                <a:spcPct val="0"/>
              </a:spcBef>
              <a:defRPr/>
            </a:pPr>
            <a:r>
              <a:rPr lang="en-US" sz="3000" b="1" u="sng" dirty="0">
                <a:solidFill>
                  <a:schemeClr val="accent6">
                    <a:lumMod val="50000"/>
                  </a:schemeClr>
                </a:solidFill>
              </a:rPr>
              <a:t>Sworn peace officer</a:t>
            </a:r>
            <a:r>
              <a:rPr lang="en-US" sz="3000" b="1" dirty="0">
                <a:solidFill>
                  <a:schemeClr val="accent6">
                    <a:lumMod val="50000"/>
                  </a:schemeClr>
                </a:solidFill>
              </a:rPr>
              <a:t> who is required to carry and cannot be transferred to non-carrying position, may be granted an exemption to carry specific firearm – on or off duty – if </a:t>
            </a:r>
          </a:p>
          <a:p>
            <a:pPr lvl="1">
              <a:spcBef>
                <a:spcPct val="0"/>
              </a:spcBef>
              <a:defRPr/>
            </a:pPr>
            <a:r>
              <a:rPr lang="en-US" sz="2600" b="1" dirty="0">
                <a:solidFill>
                  <a:schemeClr val="accent6">
                    <a:lumMod val="50000"/>
                  </a:schemeClr>
                </a:solidFill>
              </a:rPr>
              <a:t>officer’s personal safety depends on ability to carry outside work hours, </a:t>
            </a:r>
            <a:r>
              <a:rPr lang="en-US" sz="2600" b="1" i="1" dirty="0">
                <a:solidFill>
                  <a:schemeClr val="accent6">
                    <a:lumMod val="50000"/>
                  </a:schemeClr>
                </a:solidFill>
              </a:rPr>
              <a:t>and</a:t>
            </a:r>
            <a:endParaRPr lang="en-US" sz="2600" b="1" dirty="0">
              <a:solidFill>
                <a:schemeClr val="accent6">
                  <a:lumMod val="50000"/>
                </a:schemeClr>
              </a:solidFill>
            </a:endParaRPr>
          </a:p>
          <a:p>
            <a:pPr lvl="1">
              <a:spcBef>
                <a:spcPct val="0"/>
              </a:spcBef>
              <a:defRPr/>
            </a:pPr>
            <a:r>
              <a:rPr lang="en-US" sz="2600" b="1" dirty="0">
                <a:solidFill>
                  <a:schemeClr val="accent6">
                    <a:lumMod val="50000"/>
                  </a:schemeClr>
                </a:solidFill>
              </a:rPr>
              <a:t>officer does not pose additional threat of harm to protected party or public by having access to that firearm – including whether officer might use firearm for purpose other than as permitted</a:t>
            </a:r>
          </a:p>
          <a:p>
            <a:pPr lvl="1">
              <a:spcBef>
                <a:spcPct val="0"/>
              </a:spcBef>
              <a:defRPr/>
            </a:pPr>
            <a:endParaRPr lang="en-US" sz="1400" b="1" dirty="0">
              <a:solidFill>
                <a:schemeClr val="accent6">
                  <a:lumMod val="50000"/>
                </a:schemeClr>
              </a:solidFill>
            </a:endParaRPr>
          </a:p>
          <a:p>
            <a:pPr>
              <a:spcBef>
                <a:spcPct val="0"/>
              </a:spcBef>
              <a:defRPr/>
            </a:pPr>
            <a:r>
              <a:rPr lang="en-US" sz="3000" b="1" i="1" dirty="0">
                <a:solidFill>
                  <a:schemeClr val="accent6">
                    <a:lumMod val="50000"/>
                  </a:schemeClr>
                </a:solidFill>
              </a:rPr>
              <a:t>AFTER</a:t>
            </a:r>
            <a:r>
              <a:rPr lang="en-US" sz="3000" b="1" dirty="0">
                <a:solidFill>
                  <a:schemeClr val="accent6">
                    <a:lumMod val="50000"/>
                  </a:schemeClr>
                </a:solidFill>
              </a:rPr>
              <a:t> psych </a:t>
            </a:r>
            <a:r>
              <a:rPr lang="en-US" sz="3000" b="1" dirty="0" err="1">
                <a:solidFill>
                  <a:schemeClr val="accent6">
                    <a:lumMod val="50000"/>
                  </a:schemeClr>
                </a:solidFill>
              </a:rPr>
              <a:t>eval</a:t>
            </a:r>
            <a:r>
              <a:rPr lang="en-US" sz="3000" b="1" dirty="0">
                <a:solidFill>
                  <a:schemeClr val="accent6">
                    <a:lumMod val="50000"/>
                  </a:schemeClr>
                </a:solidFill>
              </a:rPr>
              <a:t> by licensed MH professional </a:t>
            </a:r>
            <a:r>
              <a:rPr lang="en-US" sz="3000" b="1" i="1" dirty="0">
                <a:solidFill>
                  <a:schemeClr val="accent6">
                    <a:lumMod val="50000"/>
                  </a:schemeClr>
                </a:solidFill>
              </a:rPr>
              <a:t>with DV expertise</a:t>
            </a:r>
            <a:r>
              <a:rPr lang="en-US" sz="3000" b="1" dirty="0">
                <a:solidFill>
                  <a:schemeClr val="accent6">
                    <a:lumMod val="50000"/>
                  </a:schemeClr>
                </a:solidFill>
              </a:rPr>
              <a:t>, which evaluation </a:t>
            </a:r>
            <a:r>
              <a:rPr lang="en-US" sz="3000" b="1" i="1" dirty="0">
                <a:solidFill>
                  <a:schemeClr val="accent6">
                    <a:lumMod val="50000"/>
                  </a:schemeClr>
                </a:solidFill>
              </a:rPr>
              <a:t>shall</a:t>
            </a:r>
            <a:r>
              <a:rPr lang="en-US" sz="3000" b="1" dirty="0">
                <a:solidFill>
                  <a:schemeClr val="accent6">
                    <a:lumMod val="50000"/>
                  </a:schemeClr>
                </a:solidFill>
              </a:rPr>
              <a:t> be considered by the court</a:t>
            </a:r>
            <a:endParaRPr lang="en-US" sz="3000" b="1" i="1" dirty="0">
              <a:solidFill>
                <a:schemeClr val="accent6">
                  <a:lumMod val="50000"/>
                </a:schemeClr>
              </a:solidFill>
            </a:endParaRPr>
          </a:p>
        </p:txBody>
      </p:sp>
      <p:sp>
        <p:nvSpPr>
          <p:cNvPr id="4" name="Content Placeholder 2"/>
          <p:cNvSpPr txBox="1">
            <a:spLocks/>
          </p:cNvSpPr>
          <p:nvPr/>
        </p:nvSpPr>
        <p:spPr>
          <a:xfrm>
            <a:off x="304800" y="6227762"/>
            <a:ext cx="10312400" cy="630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436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870" y="151986"/>
            <a:ext cx="11684001" cy="1325563"/>
          </a:xfrm>
        </p:spPr>
        <p:txBody>
          <a:bodyPr>
            <a:noAutofit/>
          </a:bodyPr>
          <a:lstStyle/>
          <a:p>
            <a:r>
              <a:rPr lang="en-US" sz="3600" b="1" dirty="0">
                <a:solidFill>
                  <a:srgbClr val="533B33"/>
                </a:solidFill>
              </a:rPr>
              <a:t>SB 899 (Skinner) Protective orders:  firearms </a:t>
            </a:r>
            <a:r>
              <a:rPr lang="en-US" sz="3600" b="1" i="1" dirty="0">
                <a:solidFill>
                  <a:srgbClr val="533B33"/>
                </a:solidFill>
              </a:rPr>
              <a:t>and</a:t>
            </a:r>
            <a:br>
              <a:rPr lang="en-US" sz="3600" b="1" dirty="0">
                <a:solidFill>
                  <a:srgbClr val="533B33"/>
                </a:solidFill>
              </a:rPr>
            </a:br>
            <a:r>
              <a:rPr lang="en-US" sz="3600" b="1" dirty="0">
                <a:solidFill>
                  <a:srgbClr val="533B33"/>
                </a:solidFill>
              </a:rPr>
              <a:t>AB 2759 (Petrie-Norris) Protective orders: possession of firearm</a:t>
            </a:r>
            <a:endParaRPr lang="en-US" sz="3600" dirty="0">
              <a:solidFill>
                <a:srgbClr val="533B33"/>
              </a:solidFill>
            </a:endParaRPr>
          </a:p>
        </p:txBody>
      </p:sp>
      <p:sp>
        <p:nvSpPr>
          <p:cNvPr id="3" name="Content Placeholder 2"/>
          <p:cNvSpPr>
            <a:spLocks noGrp="1"/>
          </p:cNvSpPr>
          <p:nvPr>
            <p:ph idx="1"/>
          </p:nvPr>
        </p:nvSpPr>
        <p:spPr>
          <a:xfrm>
            <a:off x="678071" y="1609321"/>
            <a:ext cx="11226800" cy="4108847"/>
          </a:xfrm>
        </p:spPr>
        <p:txBody>
          <a:bodyPr>
            <a:noAutofit/>
          </a:bodyPr>
          <a:lstStyle/>
          <a:p>
            <a:pPr marL="0" lvl="0" indent="0">
              <a:spcBef>
                <a:spcPct val="0"/>
              </a:spcBef>
              <a:buNone/>
              <a:defRPr/>
            </a:pPr>
            <a:r>
              <a:rPr lang="en-US" sz="3000" b="1" dirty="0">
                <a:solidFill>
                  <a:srgbClr val="533B33"/>
                </a:solidFill>
              </a:rPr>
              <a:t>Modifies process for exemption from firearm relinquishment:</a:t>
            </a:r>
            <a:endParaRPr lang="en-US" sz="1000" b="1" dirty="0">
              <a:solidFill>
                <a:srgbClr val="533B33"/>
              </a:solidFill>
            </a:endParaRPr>
          </a:p>
          <a:p>
            <a:pPr marL="0" lvl="0" indent="0">
              <a:spcBef>
                <a:spcPct val="0"/>
              </a:spcBef>
              <a:buNone/>
              <a:defRPr/>
            </a:pPr>
            <a:endParaRPr lang="en-US" sz="1000" b="1" dirty="0">
              <a:solidFill>
                <a:srgbClr val="533B33"/>
              </a:solidFill>
            </a:endParaRPr>
          </a:p>
          <a:p>
            <a:pPr>
              <a:spcBef>
                <a:spcPct val="0"/>
              </a:spcBef>
              <a:defRPr/>
            </a:pPr>
            <a:r>
              <a:rPr lang="en-US" sz="3000" b="1" u="sng" dirty="0">
                <a:solidFill>
                  <a:srgbClr val="533B33"/>
                </a:solidFill>
              </a:rPr>
              <a:t>NON-peace officer</a:t>
            </a:r>
            <a:r>
              <a:rPr lang="en-US" sz="3000" b="1" dirty="0">
                <a:solidFill>
                  <a:srgbClr val="533B33"/>
                </a:solidFill>
              </a:rPr>
              <a:t> who is required to carry during work hours and cannot be transferred to non-carrying position, may be granted an exemption to carry specific firearm – during work hours – if </a:t>
            </a:r>
            <a:endParaRPr lang="en-US" sz="1000" b="1" dirty="0">
              <a:solidFill>
                <a:srgbClr val="533B33"/>
              </a:solidFill>
            </a:endParaRPr>
          </a:p>
          <a:p>
            <a:pPr>
              <a:spcBef>
                <a:spcPct val="0"/>
              </a:spcBef>
              <a:defRPr/>
            </a:pPr>
            <a:endParaRPr lang="en-US" sz="1000" b="1" dirty="0">
              <a:solidFill>
                <a:srgbClr val="533B33"/>
              </a:solidFill>
            </a:endParaRPr>
          </a:p>
          <a:p>
            <a:pPr lvl="1">
              <a:spcBef>
                <a:spcPct val="0"/>
              </a:spcBef>
              <a:defRPr/>
            </a:pPr>
            <a:r>
              <a:rPr lang="en-US" sz="2600" b="1" dirty="0">
                <a:solidFill>
                  <a:srgbClr val="533B33"/>
                </a:solidFill>
              </a:rPr>
              <a:t>person does not pose additional threat of harm to protected party or public by having access to that firearm – including whether person might use firearm for purpose other than as permitted</a:t>
            </a:r>
            <a:endParaRPr lang="en-US" sz="6000" b="1" dirty="0">
              <a:solidFill>
                <a:srgbClr val="533B33"/>
              </a:solidFill>
            </a:endParaRPr>
          </a:p>
          <a:p>
            <a:pPr lvl="1">
              <a:spcBef>
                <a:spcPct val="0"/>
              </a:spcBef>
              <a:defRPr/>
            </a:pPr>
            <a:endParaRPr lang="en-US" sz="6000" b="1" dirty="0">
              <a:solidFill>
                <a:srgbClr val="533B33"/>
              </a:solidFill>
            </a:endParaRPr>
          </a:p>
          <a:p>
            <a:pPr>
              <a:spcBef>
                <a:spcPct val="0"/>
              </a:spcBef>
              <a:defRPr/>
            </a:pPr>
            <a:r>
              <a:rPr lang="en-US" sz="3000" b="1" dirty="0">
                <a:solidFill>
                  <a:srgbClr val="533B33"/>
                </a:solidFill>
              </a:rPr>
              <a:t>Court </a:t>
            </a:r>
            <a:r>
              <a:rPr lang="en-US" sz="3000" b="1" i="1" dirty="0">
                <a:solidFill>
                  <a:srgbClr val="533B33"/>
                </a:solidFill>
              </a:rPr>
              <a:t>may </a:t>
            </a:r>
            <a:r>
              <a:rPr lang="en-US" sz="3000" b="1" dirty="0">
                <a:solidFill>
                  <a:srgbClr val="533B33"/>
                </a:solidFill>
              </a:rPr>
              <a:t>order psych </a:t>
            </a:r>
            <a:r>
              <a:rPr lang="en-US" sz="3000" b="1" dirty="0" err="1">
                <a:solidFill>
                  <a:srgbClr val="533B33"/>
                </a:solidFill>
              </a:rPr>
              <a:t>eval</a:t>
            </a:r>
            <a:r>
              <a:rPr lang="en-US" sz="3000" b="1" dirty="0">
                <a:solidFill>
                  <a:srgbClr val="533B33"/>
                </a:solidFill>
              </a:rPr>
              <a:t> by licensed MH professional with DV expertise</a:t>
            </a:r>
            <a:endParaRPr lang="en-US" sz="3000" b="1" i="1" dirty="0">
              <a:solidFill>
                <a:srgbClr val="533B33"/>
              </a:solidFill>
            </a:endParaRPr>
          </a:p>
        </p:txBody>
      </p:sp>
      <p:sp>
        <p:nvSpPr>
          <p:cNvPr id="4" name="Content Placeholder 2"/>
          <p:cNvSpPr txBox="1">
            <a:spLocks/>
          </p:cNvSpPr>
          <p:nvPr/>
        </p:nvSpPr>
        <p:spPr>
          <a:xfrm>
            <a:off x="304800" y="6227762"/>
            <a:ext cx="10312400" cy="630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746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887200" cy="1325563"/>
          </a:xfrm>
        </p:spPr>
        <p:txBody>
          <a:bodyPr>
            <a:noAutofit/>
          </a:bodyPr>
          <a:lstStyle/>
          <a:p>
            <a:r>
              <a:rPr lang="en-US" sz="3600" b="1" dirty="0">
                <a:solidFill>
                  <a:srgbClr val="533B33"/>
                </a:solidFill>
              </a:rPr>
              <a:t>SB 899 (Skinner) Protective orders:  firearms </a:t>
            </a:r>
            <a:r>
              <a:rPr lang="en-US" sz="3600" b="1" i="1" dirty="0">
                <a:solidFill>
                  <a:srgbClr val="533B33"/>
                </a:solidFill>
              </a:rPr>
              <a:t>and</a:t>
            </a:r>
            <a:br>
              <a:rPr lang="en-US" sz="3600" b="1" dirty="0">
                <a:solidFill>
                  <a:srgbClr val="533B33"/>
                </a:solidFill>
              </a:rPr>
            </a:br>
            <a:r>
              <a:rPr lang="en-US" sz="3600" b="1" dirty="0">
                <a:solidFill>
                  <a:srgbClr val="533B33"/>
                </a:solidFill>
              </a:rPr>
              <a:t>AB 2759 (Petrie-Norris) Protective orders: possession of firearm</a:t>
            </a:r>
            <a:endParaRPr lang="en-US" sz="4800" dirty="0">
              <a:solidFill>
                <a:schemeClr val="accent6">
                  <a:lumMod val="50000"/>
                </a:schemeClr>
              </a:solidFill>
            </a:endParaRPr>
          </a:p>
        </p:txBody>
      </p:sp>
      <p:sp>
        <p:nvSpPr>
          <p:cNvPr id="3" name="Content Placeholder 2"/>
          <p:cNvSpPr>
            <a:spLocks noGrp="1"/>
          </p:cNvSpPr>
          <p:nvPr>
            <p:ph idx="1"/>
          </p:nvPr>
        </p:nvSpPr>
        <p:spPr>
          <a:xfrm>
            <a:off x="5218043" y="1554163"/>
            <a:ext cx="6796157" cy="4127906"/>
          </a:xfrm>
        </p:spPr>
        <p:txBody>
          <a:bodyPr>
            <a:noAutofit/>
          </a:bodyPr>
          <a:lstStyle/>
          <a:p>
            <a:pPr marL="0" lvl="0" indent="0">
              <a:spcBef>
                <a:spcPct val="0"/>
              </a:spcBef>
              <a:buNone/>
              <a:defRPr/>
            </a:pPr>
            <a:r>
              <a:rPr lang="en-US" sz="2400" b="1" dirty="0">
                <a:solidFill>
                  <a:schemeClr val="accent6">
                    <a:lumMod val="50000"/>
                  </a:schemeClr>
                </a:solidFill>
              </a:rPr>
              <a:t>Modifies process for exemption from firearm relinquishment:</a:t>
            </a:r>
          </a:p>
          <a:p>
            <a:pPr marL="0" lvl="0" indent="0">
              <a:spcBef>
                <a:spcPct val="0"/>
              </a:spcBef>
              <a:buNone/>
              <a:defRPr/>
            </a:pPr>
            <a:endParaRPr lang="en-US" sz="1200" b="1" dirty="0">
              <a:solidFill>
                <a:schemeClr val="accent6">
                  <a:lumMod val="50000"/>
                </a:schemeClr>
              </a:solidFill>
            </a:endParaRPr>
          </a:p>
          <a:p>
            <a:pPr lvl="1">
              <a:spcBef>
                <a:spcPct val="0"/>
              </a:spcBef>
              <a:defRPr/>
            </a:pPr>
            <a:r>
              <a:rPr lang="en-US" b="1" dirty="0">
                <a:solidFill>
                  <a:schemeClr val="accent6">
                    <a:lumMod val="50000"/>
                  </a:schemeClr>
                </a:solidFill>
              </a:rPr>
              <a:t>If exemption granted in TRO, court shall make finding whether exemption remains appropriate upon issuance of ROAH</a:t>
            </a:r>
            <a:endParaRPr lang="en-US" sz="1200" b="1" dirty="0">
              <a:solidFill>
                <a:schemeClr val="accent6">
                  <a:lumMod val="50000"/>
                </a:schemeClr>
              </a:solidFill>
            </a:endParaRPr>
          </a:p>
          <a:p>
            <a:pPr lvl="1">
              <a:spcBef>
                <a:spcPct val="0"/>
              </a:spcBef>
              <a:defRPr/>
            </a:pPr>
            <a:endParaRPr lang="en-US" sz="1200" b="1" dirty="0">
              <a:solidFill>
                <a:schemeClr val="accent6">
                  <a:lumMod val="50000"/>
                </a:schemeClr>
              </a:solidFill>
            </a:endParaRPr>
          </a:p>
          <a:p>
            <a:pPr lvl="1">
              <a:spcBef>
                <a:spcPct val="0"/>
              </a:spcBef>
              <a:defRPr/>
            </a:pPr>
            <a:r>
              <a:rPr lang="en-US" b="1" dirty="0">
                <a:solidFill>
                  <a:schemeClr val="accent6">
                    <a:lumMod val="50000"/>
                  </a:schemeClr>
                </a:solidFill>
              </a:rPr>
              <a:t>If exemption granted in ROAH, court shall make finding whether exemption remains appropriate upon renewal of RO</a:t>
            </a:r>
            <a:endParaRPr lang="en-US" sz="1200" b="1" dirty="0">
              <a:solidFill>
                <a:schemeClr val="accent6">
                  <a:lumMod val="50000"/>
                </a:schemeClr>
              </a:solidFill>
            </a:endParaRPr>
          </a:p>
          <a:p>
            <a:pPr lvl="1">
              <a:spcBef>
                <a:spcPct val="0"/>
              </a:spcBef>
              <a:defRPr/>
            </a:pPr>
            <a:endParaRPr lang="en-US" sz="1200" b="1" dirty="0">
              <a:solidFill>
                <a:schemeClr val="accent6">
                  <a:lumMod val="50000"/>
                </a:schemeClr>
              </a:solidFill>
            </a:endParaRPr>
          </a:p>
          <a:p>
            <a:pPr lvl="1">
              <a:spcBef>
                <a:spcPct val="0"/>
              </a:spcBef>
              <a:defRPr/>
            </a:pPr>
            <a:r>
              <a:rPr lang="en-US" b="1" dirty="0">
                <a:solidFill>
                  <a:schemeClr val="accent6">
                    <a:lumMod val="50000"/>
                  </a:schemeClr>
                </a:solidFill>
              </a:rPr>
              <a:t>Exemption may be terminated or modified if</a:t>
            </a:r>
          </a:p>
          <a:p>
            <a:pPr lvl="2">
              <a:spcBef>
                <a:spcPct val="0"/>
              </a:spcBef>
              <a:defRPr/>
            </a:pPr>
            <a:r>
              <a:rPr lang="en-US" sz="2200" b="1" dirty="0">
                <a:solidFill>
                  <a:schemeClr val="accent6">
                    <a:lumMod val="50000"/>
                  </a:schemeClr>
                </a:solidFill>
              </a:rPr>
              <a:t>respondent demonstrates need to modify specific firearm or ammunition,</a:t>
            </a:r>
          </a:p>
          <a:p>
            <a:pPr lvl="2">
              <a:spcBef>
                <a:spcPct val="0"/>
              </a:spcBef>
              <a:defRPr/>
            </a:pPr>
            <a:r>
              <a:rPr lang="en-US" sz="2200" b="1" dirty="0">
                <a:solidFill>
                  <a:schemeClr val="accent6">
                    <a:lumMod val="50000"/>
                  </a:schemeClr>
                </a:solidFill>
              </a:rPr>
              <a:t>respondent no longer meets requirements in this section, or</a:t>
            </a:r>
          </a:p>
          <a:p>
            <a:pPr lvl="2">
              <a:spcBef>
                <a:spcPct val="0"/>
              </a:spcBef>
              <a:defRPr/>
            </a:pPr>
            <a:r>
              <a:rPr lang="en-US" sz="2200" b="1" dirty="0">
                <a:solidFill>
                  <a:schemeClr val="accent6">
                    <a:lumMod val="50000"/>
                  </a:schemeClr>
                </a:solidFill>
              </a:rPr>
              <a:t>respondent violates the RO</a:t>
            </a:r>
          </a:p>
        </p:txBody>
      </p:sp>
      <p:sp>
        <p:nvSpPr>
          <p:cNvPr id="4" name="Content Placeholder 2"/>
          <p:cNvSpPr txBox="1">
            <a:spLocks/>
          </p:cNvSpPr>
          <p:nvPr/>
        </p:nvSpPr>
        <p:spPr>
          <a:xfrm>
            <a:off x="304800" y="6227762"/>
            <a:ext cx="10312400" cy="630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746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11012"/>
            <a:ext cx="11480800" cy="1325563"/>
          </a:xfrm>
        </p:spPr>
        <p:txBody>
          <a:bodyPr>
            <a:noAutofit/>
          </a:bodyPr>
          <a:lstStyle/>
          <a:p>
            <a:r>
              <a:rPr lang="en-US" sz="4800" b="1" dirty="0">
                <a:solidFill>
                  <a:schemeClr val="accent6">
                    <a:lumMod val="50000"/>
                  </a:schemeClr>
                </a:solidFill>
              </a:rPr>
              <a:t>SB 899 (Skinner) Protective orders:  firearms</a:t>
            </a:r>
            <a:br>
              <a:rPr lang="en-US" sz="4800" b="1" dirty="0">
                <a:solidFill>
                  <a:schemeClr val="accent6">
                    <a:lumMod val="50000"/>
                  </a:schemeClr>
                </a:solidFill>
              </a:rPr>
            </a:br>
            <a:r>
              <a:rPr lang="en-US" sz="2400" b="1" i="1" dirty="0">
                <a:solidFill>
                  <a:srgbClr val="70AD47">
                    <a:lumMod val="50000"/>
                  </a:srgbClr>
                </a:solidFill>
              </a:rPr>
              <a:t>Amends, repeals, and adds multiple sections to CCP, Family Code, and Penal Code</a:t>
            </a:r>
            <a:endParaRPr lang="en-US" sz="4800" dirty="0">
              <a:solidFill>
                <a:schemeClr val="accent6">
                  <a:lumMod val="50000"/>
                </a:schemeClr>
              </a:solidFill>
            </a:endParaRPr>
          </a:p>
        </p:txBody>
      </p:sp>
      <p:sp>
        <p:nvSpPr>
          <p:cNvPr id="3" name="Content Placeholder 2"/>
          <p:cNvSpPr>
            <a:spLocks noGrp="1"/>
          </p:cNvSpPr>
          <p:nvPr>
            <p:ph idx="1"/>
          </p:nvPr>
        </p:nvSpPr>
        <p:spPr>
          <a:xfrm>
            <a:off x="678071" y="2653748"/>
            <a:ext cx="6796155" cy="3183688"/>
          </a:xfrm>
        </p:spPr>
        <p:txBody>
          <a:bodyPr>
            <a:noAutofit/>
          </a:bodyPr>
          <a:lstStyle/>
          <a:p>
            <a:pPr marL="0" lvl="0" indent="0">
              <a:spcBef>
                <a:spcPct val="0"/>
              </a:spcBef>
              <a:buNone/>
              <a:defRPr/>
            </a:pPr>
            <a:r>
              <a:rPr lang="en-US" sz="4000" b="1" dirty="0">
                <a:solidFill>
                  <a:schemeClr val="accent6">
                    <a:lumMod val="50000"/>
                  </a:schemeClr>
                </a:solidFill>
              </a:rPr>
              <a:t>Court may grant “use immunity” for act of relinquishment</a:t>
            </a:r>
          </a:p>
        </p:txBody>
      </p:sp>
      <p:sp>
        <p:nvSpPr>
          <p:cNvPr id="4" name="Content Placeholder 2"/>
          <p:cNvSpPr txBox="1">
            <a:spLocks/>
          </p:cNvSpPr>
          <p:nvPr/>
        </p:nvSpPr>
        <p:spPr>
          <a:xfrm>
            <a:off x="304800" y="6227762"/>
            <a:ext cx="10312400" cy="630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64F08BB-12B6-D609-80C7-C5412C5B520F}"/>
              </a:ext>
            </a:extLst>
          </p:cNvPr>
          <p:cNvSpPr>
            <a:spLocks noGrp="1"/>
          </p:cNvSpPr>
          <p:nvPr>
            <p:ph type="sldNum" sz="quarter" idx="12"/>
          </p:nvPr>
        </p:nvSpPr>
        <p:spPr>
          <a:xfrm>
            <a:off x="10617200" y="5460075"/>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schemeClr val="tx1"/>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2800" b="0" i="0" u="none" strike="noStrike" kern="1200" cap="none" spc="0" normalizeH="0" baseline="0" noProof="0" dirty="0">
              <a:ln>
                <a:noFill/>
              </a:ln>
              <a:solidFill>
                <a:schemeClr val="tx1"/>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3034568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90525"/>
            <a:ext cx="11480800" cy="1325563"/>
          </a:xfrm>
        </p:spPr>
        <p:txBody>
          <a:bodyPr>
            <a:noAutofit/>
          </a:bodyPr>
          <a:lstStyle/>
          <a:p>
            <a:r>
              <a:rPr lang="en-US" sz="4000" b="1" dirty="0">
                <a:solidFill>
                  <a:schemeClr val="accent6">
                    <a:lumMod val="50000"/>
                  </a:schemeClr>
                </a:solidFill>
              </a:rPr>
              <a:t>SB 899 (Skinner) Protective orders:  firearms</a:t>
            </a:r>
            <a:br>
              <a:rPr lang="en-US" sz="4800" b="1" dirty="0">
                <a:solidFill>
                  <a:schemeClr val="accent6">
                    <a:lumMod val="50000"/>
                  </a:schemeClr>
                </a:solidFill>
              </a:rPr>
            </a:br>
            <a:r>
              <a:rPr lang="en-US" sz="2000" b="1" i="1" dirty="0">
                <a:solidFill>
                  <a:srgbClr val="70AD47">
                    <a:lumMod val="50000"/>
                  </a:srgbClr>
                </a:solidFill>
              </a:rPr>
              <a:t>Amends, repeals, and adds multiple sections to CCP, Family Code, and Penal Code</a:t>
            </a:r>
            <a:endParaRPr lang="en-US" sz="2000" dirty="0">
              <a:solidFill>
                <a:schemeClr val="accent6">
                  <a:lumMod val="50000"/>
                </a:schemeClr>
              </a:solidFill>
            </a:endParaRPr>
          </a:p>
        </p:txBody>
      </p:sp>
      <p:sp>
        <p:nvSpPr>
          <p:cNvPr id="3" name="Content Placeholder 2"/>
          <p:cNvSpPr>
            <a:spLocks noGrp="1"/>
          </p:cNvSpPr>
          <p:nvPr>
            <p:ph idx="1"/>
          </p:nvPr>
        </p:nvSpPr>
        <p:spPr>
          <a:xfrm>
            <a:off x="678071" y="1999036"/>
            <a:ext cx="8933068" cy="3750219"/>
          </a:xfrm>
        </p:spPr>
        <p:txBody>
          <a:bodyPr>
            <a:noAutofit/>
          </a:bodyPr>
          <a:lstStyle/>
          <a:p>
            <a:pPr marL="0" lvl="0" indent="0">
              <a:spcBef>
                <a:spcPct val="0"/>
              </a:spcBef>
              <a:buNone/>
              <a:defRPr/>
            </a:pPr>
            <a:r>
              <a:rPr lang="en-US" sz="2600" b="1" dirty="0">
                <a:solidFill>
                  <a:schemeClr val="accent6">
                    <a:lumMod val="50000"/>
                  </a:schemeClr>
                </a:solidFill>
              </a:rPr>
              <a:t>Adds to grounds for search warrant under Penal Code §1524</a:t>
            </a:r>
          </a:p>
          <a:p>
            <a:pPr>
              <a:spcBef>
                <a:spcPct val="0"/>
              </a:spcBef>
              <a:defRPr/>
            </a:pPr>
            <a:r>
              <a:rPr lang="en-US" sz="2600" b="1" dirty="0">
                <a:solidFill>
                  <a:schemeClr val="accent6">
                    <a:lumMod val="50000"/>
                  </a:schemeClr>
                </a:solidFill>
              </a:rPr>
              <a:t>When things to be seized include firearm </a:t>
            </a:r>
            <a:r>
              <a:rPr lang="en-US" sz="2600" b="1" i="1" dirty="0">
                <a:solidFill>
                  <a:schemeClr val="accent6">
                    <a:lumMod val="50000"/>
                  </a:schemeClr>
                </a:solidFill>
              </a:rPr>
              <a:t>or ammunition </a:t>
            </a:r>
            <a:r>
              <a:rPr lang="en-US" sz="2600" b="1" dirty="0">
                <a:solidFill>
                  <a:schemeClr val="accent6">
                    <a:lumMod val="50000"/>
                  </a:schemeClr>
                </a:solidFill>
              </a:rPr>
              <a:t>from restrained person who has been lawfully served with the restraining order</a:t>
            </a:r>
            <a:r>
              <a:rPr lang="en-US" sz="2600" b="1" baseline="30000" dirty="0">
                <a:solidFill>
                  <a:schemeClr val="accent6">
                    <a:lumMod val="50000"/>
                  </a:schemeClr>
                </a:solidFill>
              </a:rPr>
              <a:t>1</a:t>
            </a:r>
            <a:r>
              <a:rPr lang="en-US" sz="2600" b="1" dirty="0">
                <a:solidFill>
                  <a:schemeClr val="accent6">
                    <a:lumMod val="50000"/>
                  </a:schemeClr>
                </a:solidFill>
              </a:rPr>
              <a:t> and has failed to relinquish</a:t>
            </a:r>
            <a:endParaRPr lang="en-US" sz="2600" b="1" baseline="30000" dirty="0">
              <a:solidFill>
                <a:schemeClr val="accent6">
                  <a:lumMod val="50000"/>
                </a:schemeClr>
              </a:solidFill>
            </a:endParaRPr>
          </a:p>
          <a:p>
            <a:pPr marL="0" lvl="0" indent="0">
              <a:spcBef>
                <a:spcPct val="0"/>
              </a:spcBef>
              <a:buNone/>
              <a:defRPr/>
            </a:pPr>
            <a:endParaRPr lang="en-US" sz="2600" b="1" dirty="0">
              <a:solidFill>
                <a:schemeClr val="accent6">
                  <a:lumMod val="50000"/>
                </a:schemeClr>
              </a:solidFill>
            </a:endParaRPr>
          </a:p>
          <a:p>
            <a:pPr marL="0" lvl="0" indent="0">
              <a:spcBef>
                <a:spcPct val="0"/>
              </a:spcBef>
              <a:buNone/>
              <a:defRPr/>
            </a:pPr>
            <a:r>
              <a:rPr lang="en-US" sz="2600" b="1" dirty="0">
                <a:solidFill>
                  <a:schemeClr val="accent6">
                    <a:lumMod val="50000"/>
                  </a:schemeClr>
                </a:solidFill>
              </a:rPr>
              <a:t>Adds to list of firearms to be entered by law enforcement into the DOJ Automated Firearms System those firearms required to be relinquished by CHO, WVRO, SVRO, CPO, Elder/Dependent Adult RO, DVRO, GVRO, or by any other section of law requiring such relinquishment</a:t>
            </a:r>
          </a:p>
        </p:txBody>
      </p:sp>
      <p:sp>
        <p:nvSpPr>
          <p:cNvPr id="4" name="Content Placeholder 2"/>
          <p:cNvSpPr txBox="1">
            <a:spLocks/>
          </p:cNvSpPr>
          <p:nvPr/>
        </p:nvSpPr>
        <p:spPr>
          <a:xfrm>
            <a:off x="304800" y="6227762"/>
            <a:ext cx="10312400" cy="630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400" b="1" i="0" u="none" strike="noStrike" kern="1200" cap="none" spc="0" normalizeH="0" baseline="30000" noProof="0" dirty="0">
                <a:ln>
                  <a:noFill/>
                </a:ln>
                <a:solidFill>
                  <a:srgbClr val="70AD47">
                    <a:lumMod val="50000"/>
                  </a:srgbClr>
                </a:solidFill>
                <a:effectLst/>
                <a:uLnTx/>
                <a:uFillTx/>
                <a:latin typeface="Calibri" panose="020F0502020204030204"/>
                <a:ea typeface="+mn-ea"/>
                <a:cs typeface="+mn-cs"/>
              </a:rPr>
              <a:t>1</a:t>
            </a:r>
            <a:r>
              <a:rPr kumimoji="0" lang="en-US" sz="2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CHOs, WVROs, SVROs, CPOs, Elder/Dependent Adult ROs, and DVROs</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83CE0F6-E801-0DFD-9BA0-9A0C305402A0}"/>
              </a:ext>
            </a:extLst>
          </p:cNvPr>
          <p:cNvSpPr>
            <a:spLocks noGrp="1"/>
          </p:cNvSpPr>
          <p:nvPr>
            <p:ph type="sldNum" sz="quarter" idx="12"/>
          </p:nvPr>
        </p:nvSpPr>
        <p:spPr>
          <a:xfrm>
            <a:off x="10947401" y="5699788"/>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schemeClr val="tx1"/>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2800" b="0" i="0" u="none" strike="noStrike" kern="1200" cap="none" spc="0" normalizeH="0" baseline="0" noProof="0" dirty="0">
              <a:ln>
                <a:noFill/>
              </a:ln>
              <a:solidFill>
                <a:schemeClr val="tx1"/>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2085648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421105" y="1323474"/>
            <a:ext cx="5269832" cy="2105526"/>
          </a:xfrm>
        </p:spPr>
        <p:txBody>
          <a:bodyPr>
            <a:normAutofit fontScale="90000"/>
          </a:bodyPr>
          <a:lstStyle/>
          <a:p>
            <a:r>
              <a:rPr lang="en-US" sz="2700" b="1">
                <a:latin typeface="ACADEMY ENGRAVED LET PLAIN:1.0" panose="02000000000000000000" pitchFamily="2" charset="0"/>
              </a:rPr>
              <a:t>New DV Laws Webinar </a:t>
            </a:r>
            <a:br>
              <a:rPr lang="en-US" sz="2000" b="1">
                <a:latin typeface="ACADEMY ENGRAVED LET PLAIN:1.0" panose="02000000000000000000" pitchFamily="2" charset="0"/>
              </a:rPr>
            </a:br>
            <a:br>
              <a:rPr lang="en-US" sz="2000" b="1">
                <a:latin typeface="ACADEMY ENGRAVED LET PLAIN:1.0" panose="02000000000000000000" pitchFamily="2" charset="0"/>
              </a:rPr>
            </a:br>
            <a:r>
              <a:rPr lang="en-US" sz="2000" b="1">
                <a:latin typeface="ACADEMY ENGRAVED LET PLAIN:1.0" panose="02000000000000000000" pitchFamily="2" charset="0"/>
              </a:rPr>
              <a:t>Erin Scott </a:t>
            </a:r>
            <a:br>
              <a:rPr lang="en-US" sz="2000" b="1">
                <a:latin typeface="ACADEMY ENGRAVED LET PLAIN:1.0" panose="02000000000000000000" pitchFamily="2" charset="0"/>
              </a:rPr>
            </a:br>
            <a:r>
              <a:rPr lang="en-US" sz="2000" b="1">
                <a:latin typeface="ACADEMY ENGRAVED LET PLAIN:1.0" panose="02000000000000000000" pitchFamily="2" charset="0"/>
              </a:rPr>
              <a:t>Family Violence Law Center</a:t>
            </a:r>
            <a:br>
              <a:rPr lang="en-US" sz="2000" b="1">
                <a:latin typeface="ACADEMY ENGRAVED LET PLAIN:1.0" panose="02000000000000000000" pitchFamily="2" charset="0"/>
              </a:rPr>
            </a:br>
            <a:br>
              <a:rPr lang="en-US" sz="2000" b="1">
                <a:latin typeface="ACADEMY ENGRAVED LET PLAIN:1.0" panose="02000000000000000000" pitchFamily="2" charset="0"/>
              </a:rPr>
            </a:br>
            <a:r>
              <a:rPr lang="en-US" sz="1300" b="1" err="1">
                <a:latin typeface="ACADEMY ENGRAVED LET PLAIN:1.0" panose="02000000000000000000" pitchFamily="2" charset="0"/>
              </a:rPr>
              <a:t>escott@fvlc.org</a:t>
            </a:r>
            <a:br>
              <a:rPr lang="en-US" sz="1300">
                <a:latin typeface="+mj-lt"/>
              </a:rPr>
            </a:br>
            <a:endParaRPr lang="en-US" sz="1300">
              <a:latin typeface="+mj-lt"/>
            </a:endParaRPr>
          </a:p>
        </p:txBody>
      </p:sp>
      <p:sp>
        <p:nvSpPr>
          <p:cNvPr id="5" name="Slide Number Placeholder 4"/>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D57F1E4F-1CFF-5643-939E-217C01CDF565}" type="slidenum">
              <a:rPr lang="en-US"/>
              <a:pPr>
                <a:lnSpc>
                  <a:spcPct val="90000"/>
                </a:lnSpc>
                <a:spcAft>
                  <a:spcPts val="600"/>
                </a:spcAft>
              </a:pPr>
              <a:t>4</a:t>
            </a:fld>
            <a:endParaRPr lang="en-US"/>
          </a:p>
        </p:txBody>
      </p:sp>
      <p:sp>
        <p:nvSpPr>
          <p:cNvPr id="10" name="TextBox 9">
            <a:extLst>
              <a:ext uri="{FF2B5EF4-FFF2-40B4-BE49-F238E27FC236}">
                <a16:creationId xmlns:a16="http://schemas.microsoft.com/office/drawing/2014/main" id="{631962F5-783F-6E46-A8C0-66A5FE885DD2}"/>
              </a:ext>
            </a:extLst>
          </p:cNvPr>
          <p:cNvSpPr txBox="1"/>
          <p:nvPr/>
        </p:nvSpPr>
        <p:spPr>
          <a:xfrm>
            <a:off x="1192290" y="5937349"/>
            <a:ext cx="4498647" cy="369332"/>
          </a:xfrm>
          <a:prstGeom prst="rect">
            <a:avLst/>
          </a:prstGeom>
          <a:noFill/>
        </p:spPr>
        <p:txBody>
          <a:bodyPr wrap="square" rtlCol="0">
            <a:spAutoFit/>
          </a:bodyPr>
          <a:lstStyle/>
          <a:p>
            <a:pPr algn="r"/>
            <a:endParaRPr lang="en-US" dirty="0">
              <a:latin typeface="ACADEMY ENGRAVED LET PLAIN:1.0" panose="02000000000000000000" pitchFamily="2" charset="0"/>
            </a:endParaRPr>
          </a:p>
        </p:txBody>
      </p:sp>
      <p:pic>
        <p:nvPicPr>
          <p:cNvPr id="3" name="Picture 2" descr="A dog standing in a doorway&#10;&#10;Description automatically generated">
            <a:extLst>
              <a:ext uri="{FF2B5EF4-FFF2-40B4-BE49-F238E27FC236}">
                <a16:creationId xmlns:a16="http://schemas.microsoft.com/office/drawing/2014/main" id="{6A0B0905-6B29-D693-E0F4-F9E9B72D92D7}"/>
              </a:ext>
            </a:extLst>
          </p:cNvPr>
          <p:cNvPicPr>
            <a:picLocks noChangeAspect="1"/>
          </p:cNvPicPr>
          <p:nvPr/>
        </p:nvPicPr>
        <p:blipFill>
          <a:blip r:embed="rId3"/>
          <a:stretch>
            <a:fillRect/>
          </a:stretch>
        </p:blipFill>
        <p:spPr>
          <a:xfrm rot="5400000">
            <a:off x="5438776" y="1171575"/>
            <a:ext cx="5610225" cy="4295775"/>
          </a:xfrm>
          <a:prstGeom prst="rect">
            <a:avLst/>
          </a:prstGeom>
        </p:spPr>
      </p:pic>
    </p:spTree>
    <p:extLst>
      <p:ext uri="{BB962C8B-B14F-4D97-AF65-F5344CB8AC3E}">
        <p14:creationId xmlns:p14="http://schemas.microsoft.com/office/powerpoint/2010/main" val="130715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90525"/>
            <a:ext cx="11480800" cy="1325563"/>
          </a:xfrm>
        </p:spPr>
        <p:txBody>
          <a:bodyPr>
            <a:noAutofit/>
          </a:bodyPr>
          <a:lstStyle/>
          <a:p>
            <a:r>
              <a:rPr lang="en-US" sz="4800" b="1" dirty="0">
                <a:solidFill>
                  <a:schemeClr val="accent6">
                    <a:lumMod val="50000"/>
                  </a:schemeClr>
                </a:solidFill>
              </a:rPr>
              <a:t>SB 899 (Skinner) Protective orders:  firearms</a:t>
            </a:r>
            <a:br>
              <a:rPr lang="en-US" sz="4800" b="1" dirty="0">
                <a:solidFill>
                  <a:schemeClr val="accent6">
                    <a:lumMod val="50000"/>
                  </a:schemeClr>
                </a:solidFill>
              </a:rPr>
            </a:br>
            <a:r>
              <a:rPr lang="en-US" sz="2400" b="1" i="1" dirty="0">
                <a:solidFill>
                  <a:srgbClr val="70AD47">
                    <a:lumMod val="50000"/>
                  </a:srgbClr>
                </a:solidFill>
              </a:rPr>
              <a:t>Amends, repeals, and adds multiple sections to CCP, Family Code, and Penal Code</a:t>
            </a:r>
            <a:endParaRPr lang="en-US" sz="4800" dirty="0">
              <a:solidFill>
                <a:schemeClr val="accent6">
                  <a:lumMod val="50000"/>
                </a:schemeClr>
              </a:solidFill>
            </a:endParaRPr>
          </a:p>
        </p:txBody>
      </p:sp>
      <p:sp>
        <p:nvSpPr>
          <p:cNvPr id="3" name="Content Placeholder 2"/>
          <p:cNvSpPr>
            <a:spLocks noGrp="1"/>
          </p:cNvSpPr>
          <p:nvPr>
            <p:ph idx="1"/>
          </p:nvPr>
        </p:nvSpPr>
        <p:spPr>
          <a:xfrm>
            <a:off x="2237028" y="2035896"/>
            <a:ext cx="8544580" cy="3809853"/>
          </a:xfrm>
        </p:spPr>
        <p:txBody>
          <a:bodyPr>
            <a:noAutofit/>
          </a:bodyPr>
          <a:lstStyle/>
          <a:p>
            <a:pPr marL="0" lvl="0" indent="0">
              <a:spcBef>
                <a:spcPct val="0"/>
              </a:spcBef>
              <a:buNone/>
              <a:defRPr/>
            </a:pPr>
            <a:r>
              <a:rPr lang="en-US" sz="3000" b="1" dirty="0">
                <a:solidFill>
                  <a:schemeClr val="accent6">
                    <a:lumMod val="50000"/>
                  </a:schemeClr>
                </a:solidFill>
              </a:rPr>
              <a:t>Creates procedures for transfer or disposal when firearms dealer cannot legally return to owner firearms or ammunition that were stored with dealer during relinquishment period</a:t>
            </a:r>
          </a:p>
        </p:txBody>
      </p:sp>
      <p:sp>
        <p:nvSpPr>
          <p:cNvPr id="4" name="Content Placeholder 2"/>
          <p:cNvSpPr txBox="1">
            <a:spLocks/>
          </p:cNvSpPr>
          <p:nvPr/>
        </p:nvSpPr>
        <p:spPr>
          <a:xfrm>
            <a:off x="205408" y="6366909"/>
            <a:ext cx="10312400" cy="630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A581A3D-3146-F9C1-827C-DEF66991F618}"/>
              </a:ext>
            </a:extLst>
          </p:cNvPr>
          <p:cNvSpPr>
            <a:spLocks noGrp="1"/>
          </p:cNvSpPr>
          <p:nvPr>
            <p:ph type="sldNum" sz="quarter" idx="12"/>
          </p:nvPr>
        </p:nvSpPr>
        <p:spPr>
          <a:xfrm>
            <a:off x="10947401" y="5914341"/>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schemeClr val="tx1"/>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2800" b="0" i="0" u="none" strike="noStrike" kern="1200" cap="none" spc="0" normalizeH="0" baseline="0" noProof="0" dirty="0">
              <a:ln>
                <a:noFill/>
              </a:ln>
              <a:solidFill>
                <a:schemeClr val="tx1"/>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3648704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9217" y="904462"/>
            <a:ext cx="11480800" cy="965131"/>
          </a:xfrm>
        </p:spPr>
        <p:txBody>
          <a:bodyPr>
            <a:noAutofit/>
          </a:bodyPr>
          <a:lstStyle/>
          <a:p>
            <a:r>
              <a:rPr lang="en-US" sz="3200" b="1" dirty="0">
                <a:solidFill>
                  <a:schemeClr val="accent1">
                    <a:lumMod val="50000"/>
                  </a:schemeClr>
                </a:solidFill>
                <a:latin typeface="Frutiger LT Std 55 Roman" pitchFamily="34" charset="0"/>
              </a:rPr>
              <a:t>AB 3072 (Petrie-Norris) Child custody: ex parte orders</a:t>
            </a:r>
            <a:endParaRPr lang="en-US" sz="3000" dirty="0">
              <a:solidFill>
                <a:schemeClr val="accent1">
                  <a:lumMod val="50000"/>
                </a:schemeClr>
              </a:solidFill>
            </a:endParaRPr>
          </a:p>
        </p:txBody>
      </p:sp>
      <p:sp>
        <p:nvSpPr>
          <p:cNvPr id="3" name="Content Placeholder 2"/>
          <p:cNvSpPr>
            <a:spLocks noGrp="1"/>
          </p:cNvSpPr>
          <p:nvPr>
            <p:ph idx="1"/>
          </p:nvPr>
        </p:nvSpPr>
        <p:spPr>
          <a:xfrm>
            <a:off x="1331843" y="1967947"/>
            <a:ext cx="9372600" cy="4056615"/>
          </a:xfrm>
        </p:spPr>
        <p:txBody>
          <a:bodyPr>
            <a:normAutofit/>
          </a:bodyPr>
          <a:lstStyle/>
          <a:p>
            <a:pPr marL="0" lvl="0" indent="0">
              <a:spcBef>
                <a:spcPct val="0"/>
              </a:spcBef>
              <a:buNone/>
              <a:defRPr/>
            </a:pPr>
            <a:r>
              <a:rPr lang="en-US" dirty="0">
                <a:solidFill>
                  <a:schemeClr val="accent1">
                    <a:lumMod val="50000"/>
                  </a:schemeClr>
                </a:solidFill>
              </a:rPr>
              <a:t>In considering immediate harm to the child in request for ex parte order, court </a:t>
            </a:r>
            <a:r>
              <a:rPr lang="en-US" i="1" dirty="0">
                <a:solidFill>
                  <a:schemeClr val="accent1">
                    <a:lumMod val="50000"/>
                  </a:schemeClr>
                </a:solidFill>
              </a:rPr>
              <a:t>shall</a:t>
            </a:r>
            <a:r>
              <a:rPr lang="en-US" dirty="0">
                <a:solidFill>
                  <a:schemeClr val="accent1">
                    <a:lumMod val="50000"/>
                  </a:schemeClr>
                </a:solidFill>
              </a:rPr>
              <a:t> consider</a:t>
            </a:r>
          </a:p>
          <a:p>
            <a:pPr lvl="1">
              <a:spcBef>
                <a:spcPct val="0"/>
              </a:spcBef>
              <a:defRPr/>
            </a:pPr>
            <a:r>
              <a:rPr lang="en-US" sz="2800" dirty="0">
                <a:solidFill>
                  <a:schemeClr val="accent1">
                    <a:lumMod val="50000"/>
                  </a:schemeClr>
                </a:solidFill>
              </a:rPr>
              <a:t>parent’s illegal access to firearms and ammunition, including whether parent is prohibited from having them</a:t>
            </a:r>
          </a:p>
          <a:p>
            <a:pPr marL="0" lvl="0" indent="0">
              <a:spcBef>
                <a:spcPct val="0"/>
              </a:spcBef>
              <a:buNone/>
              <a:defRPr/>
            </a:pPr>
            <a:r>
              <a:rPr lang="en-US" dirty="0">
                <a:solidFill>
                  <a:schemeClr val="accent1">
                    <a:lumMod val="50000"/>
                  </a:schemeClr>
                </a:solidFill>
              </a:rPr>
              <a:t>If court makes ex parte order re custody, court </a:t>
            </a:r>
            <a:r>
              <a:rPr lang="en-US" i="1" dirty="0">
                <a:solidFill>
                  <a:schemeClr val="accent1">
                    <a:lumMod val="50000"/>
                  </a:schemeClr>
                </a:solidFill>
              </a:rPr>
              <a:t>shall</a:t>
            </a:r>
            <a:r>
              <a:rPr lang="en-US" dirty="0">
                <a:solidFill>
                  <a:schemeClr val="accent1">
                    <a:lumMod val="50000"/>
                  </a:schemeClr>
                </a:solidFill>
              </a:rPr>
              <a:t> </a:t>
            </a:r>
          </a:p>
          <a:p>
            <a:pPr lvl="1">
              <a:spcBef>
                <a:spcPct val="0"/>
              </a:spcBef>
              <a:defRPr/>
            </a:pPr>
            <a:r>
              <a:rPr lang="en-US" sz="2800" dirty="0">
                <a:solidFill>
                  <a:schemeClr val="accent1">
                    <a:lumMod val="50000"/>
                  </a:schemeClr>
                </a:solidFill>
              </a:rPr>
              <a:t>consider whether visitation should be suspended, denied, or supervised, and </a:t>
            </a:r>
          </a:p>
          <a:p>
            <a:pPr lvl="1">
              <a:spcBef>
                <a:spcPct val="0"/>
              </a:spcBef>
              <a:defRPr/>
            </a:pPr>
            <a:r>
              <a:rPr lang="en-US" sz="2800" dirty="0">
                <a:solidFill>
                  <a:schemeClr val="accent1">
                    <a:lumMod val="50000"/>
                  </a:schemeClr>
                </a:solidFill>
              </a:rPr>
              <a:t>consider the nature of the acts that led to the finding of risk of immediate harm</a:t>
            </a:r>
          </a:p>
        </p:txBody>
      </p:sp>
      <p:sp>
        <p:nvSpPr>
          <p:cNvPr id="4" name="Content Placeholder 2"/>
          <p:cNvSpPr txBox="1">
            <a:spLocks/>
          </p:cNvSpPr>
          <p:nvPr/>
        </p:nvSpPr>
        <p:spPr>
          <a:xfrm>
            <a:off x="6993835" y="5709444"/>
            <a:ext cx="7264400" cy="630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5B9BD5">
                    <a:lumMod val="50000"/>
                  </a:srgbClr>
                </a:solidFill>
                <a:effectLst/>
                <a:uLnTx/>
                <a:uFillTx/>
                <a:latin typeface="Frutiger LT Std 57 Cn" panose="020B0606020204020204" pitchFamily="34" charset="0"/>
                <a:ea typeface="+mn-ea"/>
                <a:cs typeface="+mn-cs"/>
              </a:rPr>
              <a:t>Amends Family Code §§3064 and 3100</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8688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11012"/>
            <a:ext cx="11480800" cy="1325563"/>
          </a:xfrm>
        </p:spPr>
        <p:txBody>
          <a:bodyPr>
            <a:noAutofit/>
          </a:bodyPr>
          <a:lstStyle/>
          <a:p>
            <a:r>
              <a:rPr lang="en-US" sz="4800" b="1" dirty="0">
                <a:solidFill>
                  <a:schemeClr val="accent6">
                    <a:lumMod val="50000"/>
                  </a:schemeClr>
                </a:solidFill>
              </a:rPr>
              <a:t>SB 899 (Skinner) Protective orders:  firearms</a:t>
            </a:r>
            <a:br>
              <a:rPr lang="en-US" sz="4800" b="1" dirty="0">
                <a:solidFill>
                  <a:schemeClr val="accent6">
                    <a:lumMod val="50000"/>
                  </a:schemeClr>
                </a:solidFill>
              </a:rPr>
            </a:br>
            <a:r>
              <a:rPr lang="en-US" sz="2400" b="1" i="1" dirty="0">
                <a:solidFill>
                  <a:srgbClr val="70AD47">
                    <a:lumMod val="50000"/>
                  </a:srgbClr>
                </a:solidFill>
              </a:rPr>
              <a:t>Amends, repeals, and adds multiple sections to CCP, Family Code, and Penal Code</a:t>
            </a:r>
            <a:endParaRPr lang="en-US" sz="4800" dirty="0">
              <a:solidFill>
                <a:schemeClr val="accent6">
                  <a:lumMod val="50000"/>
                </a:schemeClr>
              </a:solidFill>
            </a:endParaRPr>
          </a:p>
        </p:txBody>
      </p:sp>
      <p:sp>
        <p:nvSpPr>
          <p:cNvPr id="3" name="Content Placeholder 2"/>
          <p:cNvSpPr>
            <a:spLocks noGrp="1"/>
          </p:cNvSpPr>
          <p:nvPr>
            <p:ph idx="1"/>
          </p:nvPr>
        </p:nvSpPr>
        <p:spPr>
          <a:xfrm>
            <a:off x="556956" y="1877745"/>
            <a:ext cx="10590413" cy="2486437"/>
          </a:xfrm>
        </p:spPr>
        <p:txBody>
          <a:bodyPr>
            <a:noAutofit/>
          </a:bodyPr>
          <a:lstStyle/>
          <a:p>
            <a:pPr marL="0" indent="0">
              <a:spcBef>
                <a:spcPct val="0"/>
              </a:spcBef>
              <a:buNone/>
              <a:defRPr/>
            </a:pPr>
            <a:r>
              <a:rPr lang="en-US" sz="3600" dirty="0">
                <a:solidFill>
                  <a:schemeClr val="accent6">
                    <a:lumMod val="50000"/>
                  </a:schemeClr>
                </a:solidFill>
              </a:rPr>
              <a:t>Adds to rebuttal factors for Family Code §3044 whether parent is restrained person in possession of firearm or ammunition </a:t>
            </a:r>
            <a:r>
              <a:rPr lang="en-US" sz="3600" i="1" dirty="0">
                <a:solidFill>
                  <a:schemeClr val="accent6">
                    <a:lumMod val="50000"/>
                  </a:schemeClr>
                </a:solidFill>
              </a:rPr>
              <a:t>in violation of CHO, WVRO, SVRO, CPO, or </a:t>
            </a:r>
            <a:endParaRPr lang="en-US" sz="3600" dirty="0">
              <a:solidFill>
                <a:schemeClr val="accent6">
                  <a:lumMod val="50000"/>
                </a:schemeClr>
              </a:solidFill>
            </a:endParaRPr>
          </a:p>
        </p:txBody>
      </p:sp>
      <p:sp>
        <p:nvSpPr>
          <p:cNvPr id="4" name="Content Placeholder 2"/>
          <p:cNvSpPr txBox="1">
            <a:spLocks/>
          </p:cNvSpPr>
          <p:nvPr/>
        </p:nvSpPr>
        <p:spPr>
          <a:xfrm>
            <a:off x="304800" y="6227762"/>
            <a:ext cx="10312400" cy="630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2"/>
          <p:cNvSpPr txBox="1">
            <a:spLocks/>
          </p:cNvSpPr>
          <p:nvPr/>
        </p:nvSpPr>
        <p:spPr>
          <a:xfrm>
            <a:off x="5769032" y="3374968"/>
            <a:ext cx="5170517" cy="27806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3600" b="0" i="1"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Elder/Dependent Adult RO</a:t>
            </a:r>
            <a:endParaRPr kumimoji="0" lang="en-US" sz="1600" b="0" i="1"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1600" b="0" i="1"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(Possession of firearm or ammunition in violation of DVRO was already in Family Code §3044)</a:t>
            </a:r>
            <a:r>
              <a:rPr kumimoji="0" lang="en-US" sz="3600" b="0" i="1"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endParaRPr kumimoji="0" lang="en-US" sz="36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6" name="Slide Number Placeholder 4">
            <a:extLst>
              <a:ext uri="{FF2B5EF4-FFF2-40B4-BE49-F238E27FC236}">
                <a16:creationId xmlns:a16="http://schemas.microsoft.com/office/drawing/2014/main" id="{9B5C1038-EECC-696B-7013-E74BBC6F485C}"/>
              </a:ext>
            </a:extLst>
          </p:cNvPr>
          <p:cNvSpPr>
            <a:spLocks noGrp="1"/>
          </p:cNvSpPr>
          <p:nvPr>
            <p:ph type="sldNum" sz="quarter" idx="12"/>
          </p:nvPr>
        </p:nvSpPr>
        <p:spPr>
          <a:xfrm>
            <a:off x="10728269" y="5477561"/>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schemeClr val="tx1"/>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2800" b="0" i="0" u="none" strike="noStrike" kern="1200" cap="none" spc="0" normalizeH="0" baseline="0" noProof="0" dirty="0">
              <a:ln>
                <a:noFill/>
              </a:ln>
              <a:solidFill>
                <a:schemeClr val="tx1"/>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1589431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836426" cy="1692275"/>
          </a:xfrm>
        </p:spPr>
        <p:txBody>
          <a:bodyPr>
            <a:noAutofit/>
          </a:bodyPr>
          <a:lstStyle/>
          <a:p>
            <a:r>
              <a:rPr lang="en-US" sz="4000" b="1" dirty="0">
                <a:solidFill>
                  <a:srgbClr val="4D4949"/>
                </a:solidFill>
                <a:latin typeface="Frutiger LT Std 55 Roman" pitchFamily="34" charset="0"/>
              </a:rPr>
              <a:t>AB 1974 (Petrie-Norris) Family courts: evaluator training</a:t>
            </a:r>
            <a:endParaRPr lang="en-US" sz="4000" dirty="0">
              <a:solidFill>
                <a:srgbClr val="4D4949"/>
              </a:solidFill>
            </a:endParaRPr>
          </a:p>
        </p:txBody>
      </p:sp>
      <p:sp>
        <p:nvSpPr>
          <p:cNvPr id="3" name="Content Placeholder 2"/>
          <p:cNvSpPr>
            <a:spLocks noGrp="1"/>
          </p:cNvSpPr>
          <p:nvPr>
            <p:ph idx="1"/>
          </p:nvPr>
        </p:nvSpPr>
        <p:spPr>
          <a:xfrm>
            <a:off x="838200" y="2510234"/>
            <a:ext cx="10033000" cy="1870573"/>
          </a:xfrm>
        </p:spPr>
        <p:txBody>
          <a:bodyPr>
            <a:normAutofit/>
          </a:bodyPr>
          <a:lstStyle/>
          <a:p>
            <a:pPr marL="0" lvl="0" indent="0">
              <a:spcBef>
                <a:spcPct val="0"/>
              </a:spcBef>
              <a:buNone/>
              <a:defRPr/>
            </a:pPr>
            <a:r>
              <a:rPr lang="en-US" sz="4000" b="1" dirty="0">
                <a:solidFill>
                  <a:srgbClr val="4D4949"/>
                </a:solidFill>
              </a:rPr>
              <a:t>Adds to training requirements for evaluators “</a:t>
            </a:r>
            <a:r>
              <a:rPr lang="en-US" sz="4000" b="1" i="1" dirty="0">
                <a:solidFill>
                  <a:srgbClr val="4D4949"/>
                </a:solidFill>
              </a:rPr>
              <a:t>The risks associated with access to firearms and ways to reduce those risks.”</a:t>
            </a:r>
            <a:endParaRPr lang="en-US" sz="4000" b="1" dirty="0">
              <a:solidFill>
                <a:srgbClr val="4D4949"/>
              </a:solidFill>
            </a:endParaRPr>
          </a:p>
        </p:txBody>
      </p:sp>
      <p:sp>
        <p:nvSpPr>
          <p:cNvPr id="8" name="Content Placeholder 2"/>
          <p:cNvSpPr txBox="1">
            <a:spLocks/>
          </p:cNvSpPr>
          <p:nvPr/>
        </p:nvSpPr>
        <p:spPr>
          <a:xfrm>
            <a:off x="7446456" y="4833641"/>
            <a:ext cx="3823253" cy="830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D4949"/>
                </a:solidFill>
                <a:effectLst/>
                <a:uLnTx/>
                <a:uFillTx/>
                <a:latin typeface="Frutiger LT Std 57 Cn" panose="020B0606020204020204" pitchFamily="34" charset="0"/>
                <a:ea typeface="+mn-ea"/>
                <a:cs typeface="+mn-cs"/>
              </a:rPr>
              <a:t>Amends Family Code §1816 by adding subsection (d)(5)(L)</a:t>
            </a:r>
            <a:endParaRPr kumimoji="0" lang="en-US" sz="2400" b="1" i="0" u="none" strike="noStrike" kern="1200" cap="none" spc="0" normalizeH="0" baseline="0" noProof="0" dirty="0">
              <a:ln>
                <a:noFill/>
              </a:ln>
              <a:solidFill>
                <a:srgbClr val="4D4949"/>
              </a:solidFill>
              <a:effectLst/>
              <a:uLnTx/>
              <a:uFillTx/>
              <a:latin typeface="Calibri" panose="020F0502020204030204"/>
              <a:ea typeface="+mn-ea"/>
              <a:cs typeface="+mn-cs"/>
            </a:endParaRPr>
          </a:p>
        </p:txBody>
      </p:sp>
      <p:sp>
        <p:nvSpPr>
          <p:cNvPr id="4" name="Slide Number Placeholder 4">
            <a:extLst>
              <a:ext uri="{FF2B5EF4-FFF2-40B4-BE49-F238E27FC236}">
                <a16:creationId xmlns:a16="http://schemas.microsoft.com/office/drawing/2014/main" id="{BBE34D3B-DE28-E562-74F4-405F087F12BD}"/>
              </a:ext>
            </a:extLst>
          </p:cNvPr>
          <p:cNvSpPr>
            <a:spLocks noGrp="1"/>
          </p:cNvSpPr>
          <p:nvPr>
            <p:ph type="sldNum" sz="quarter" idx="12"/>
          </p:nvPr>
        </p:nvSpPr>
        <p:spPr>
          <a:xfrm>
            <a:off x="10674626" y="5675617"/>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schemeClr val="tx1"/>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2800" b="0" i="0" u="none" strike="noStrike" kern="1200" cap="none" spc="0" normalizeH="0" baseline="0" noProof="0" dirty="0">
              <a:ln>
                <a:noFill/>
              </a:ln>
              <a:solidFill>
                <a:schemeClr val="tx1"/>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27257270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8974" y="596349"/>
            <a:ext cx="11480800" cy="965131"/>
          </a:xfrm>
        </p:spPr>
        <p:txBody>
          <a:bodyPr>
            <a:noAutofit/>
          </a:bodyPr>
          <a:lstStyle/>
          <a:p>
            <a:r>
              <a:rPr lang="en-US" sz="3200" b="1" dirty="0">
                <a:solidFill>
                  <a:srgbClr val="7030A0"/>
                </a:solidFill>
                <a:latin typeface="Frutiger LT Std 55 Roman" pitchFamily="34" charset="0"/>
              </a:rPr>
              <a:t>SB 1356 (</a:t>
            </a:r>
            <a:r>
              <a:rPr lang="en-US" sz="3200" b="1" dirty="0" err="1">
                <a:solidFill>
                  <a:srgbClr val="7030A0"/>
                </a:solidFill>
                <a:latin typeface="Frutiger LT Std 55 Roman" pitchFamily="34" charset="0"/>
              </a:rPr>
              <a:t>Wahab</a:t>
            </a:r>
            <a:r>
              <a:rPr lang="en-US" sz="3200" b="1" dirty="0">
                <a:solidFill>
                  <a:srgbClr val="7030A0"/>
                </a:solidFill>
                <a:latin typeface="Frutiger LT Std 55 Roman" pitchFamily="34" charset="0"/>
              </a:rPr>
              <a:t>) Judiciary:  training:  gender bias</a:t>
            </a:r>
            <a:endParaRPr lang="en-US" sz="3000" dirty="0">
              <a:solidFill>
                <a:srgbClr val="7030A0"/>
              </a:solidFill>
            </a:endParaRPr>
          </a:p>
        </p:txBody>
      </p:sp>
      <p:sp>
        <p:nvSpPr>
          <p:cNvPr id="3" name="Content Placeholder 2"/>
          <p:cNvSpPr>
            <a:spLocks noGrp="1"/>
          </p:cNvSpPr>
          <p:nvPr>
            <p:ph idx="1"/>
          </p:nvPr>
        </p:nvSpPr>
        <p:spPr>
          <a:xfrm>
            <a:off x="636104" y="1934695"/>
            <a:ext cx="7802218" cy="4056615"/>
          </a:xfrm>
        </p:spPr>
        <p:txBody>
          <a:bodyPr>
            <a:normAutofit/>
          </a:bodyPr>
          <a:lstStyle/>
          <a:p>
            <a:pPr marL="0" lvl="0" indent="0">
              <a:spcBef>
                <a:spcPct val="0"/>
              </a:spcBef>
              <a:buNone/>
              <a:defRPr/>
            </a:pPr>
            <a:r>
              <a:rPr lang="en-US" b="1" dirty="0">
                <a:solidFill>
                  <a:srgbClr val="58267E"/>
                </a:solidFill>
              </a:rPr>
              <a:t>In developing training on gender bias for judges, </a:t>
            </a:r>
          </a:p>
          <a:p>
            <a:pPr lvl="1">
              <a:spcBef>
                <a:spcPct val="0"/>
              </a:spcBef>
              <a:defRPr/>
            </a:pPr>
            <a:r>
              <a:rPr lang="en-US" sz="2800" b="1" dirty="0">
                <a:solidFill>
                  <a:srgbClr val="58267E"/>
                </a:solidFill>
              </a:rPr>
              <a:t>the Judicial Council shall consider the role of gender in court proceedings, including strategies to counter stereotypes, taking into account inequities in power and their intersection with gender, and meeting the needs of litigants in unique situations of vulnerability</a:t>
            </a:r>
          </a:p>
        </p:txBody>
      </p:sp>
      <p:sp>
        <p:nvSpPr>
          <p:cNvPr id="4" name="Content Placeholder 2"/>
          <p:cNvSpPr txBox="1">
            <a:spLocks/>
          </p:cNvSpPr>
          <p:nvPr/>
        </p:nvSpPr>
        <p:spPr>
          <a:xfrm>
            <a:off x="636104" y="5629931"/>
            <a:ext cx="7264400" cy="630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7030A0"/>
                </a:solidFill>
                <a:effectLst/>
                <a:uLnTx/>
                <a:uFillTx/>
                <a:latin typeface="Frutiger LT Std 57 Cn" panose="020B0606020204020204" pitchFamily="34" charset="0"/>
                <a:ea typeface="+mn-ea"/>
                <a:cs typeface="+mn-cs"/>
              </a:rPr>
              <a:t>Amends Government Code §68088</a:t>
            </a:r>
            <a:endPar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263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6530" y="384969"/>
            <a:ext cx="11307970" cy="1291431"/>
          </a:xfrm>
        </p:spPr>
        <p:txBody>
          <a:bodyPr>
            <a:noAutofit/>
          </a:bodyPr>
          <a:lstStyle/>
          <a:p>
            <a:r>
              <a:rPr lang="en-US" sz="4000" b="1" dirty="0">
                <a:solidFill>
                  <a:srgbClr val="805B50"/>
                </a:solidFill>
                <a:latin typeface="Frutiger LT Std 55 Roman" pitchFamily="34" charset="0"/>
              </a:rPr>
              <a:t>AB 2432 (Gabriel) California Victims of Crime Act</a:t>
            </a:r>
            <a:endParaRPr lang="en-US" sz="4000" dirty="0">
              <a:solidFill>
                <a:srgbClr val="805B50"/>
              </a:solidFill>
            </a:endParaRPr>
          </a:p>
        </p:txBody>
      </p:sp>
      <p:sp>
        <p:nvSpPr>
          <p:cNvPr id="3" name="Content Placeholder 2"/>
          <p:cNvSpPr>
            <a:spLocks noGrp="1"/>
          </p:cNvSpPr>
          <p:nvPr>
            <p:ph idx="1"/>
          </p:nvPr>
        </p:nvSpPr>
        <p:spPr>
          <a:xfrm>
            <a:off x="4346159" y="1967947"/>
            <a:ext cx="7570303" cy="2907782"/>
          </a:xfrm>
        </p:spPr>
        <p:txBody>
          <a:bodyPr>
            <a:noAutofit/>
          </a:bodyPr>
          <a:lstStyle/>
          <a:p>
            <a:pPr marL="0" indent="0">
              <a:spcBef>
                <a:spcPts val="1800"/>
              </a:spcBef>
              <a:buNone/>
              <a:defRPr/>
            </a:pPr>
            <a:r>
              <a:rPr lang="en-US" sz="3200" b="1" dirty="0">
                <a:solidFill>
                  <a:srgbClr val="6F4F45"/>
                </a:solidFill>
              </a:rPr>
              <a:t>Establishes new California Crime Victims Fund</a:t>
            </a:r>
          </a:p>
          <a:p>
            <a:pPr>
              <a:spcBef>
                <a:spcPts val="1800"/>
              </a:spcBef>
              <a:defRPr/>
            </a:pPr>
            <a:r>
              <a:rPr lang="en-US" sz="3200" b="1" dirty="0">
                <a:solidFill>
                  <a:srgbClr val="6F4F45"/>
                </a:solidFill>
              </a:rPr>
              <a:t>from white collar crime fines and fees</a:t>
            </a:r>
          </a:p>
          <a:p>
            <a:pPr>
              <a:spcBef>
                <a:spcPts val="1800"/>
              </a:spcBef>
              <a:defRPr/>
            </a:pPr>
            <a:r>
              <a:rPr lang="en-US" sz="3200" b="1" dirty="0">
                <a:solidFill>
                  <a:srgbClr val="6F4F45"/>
                </a:solidFill>
              </a:rPr>
              <a:t>to fund victims’ services programs</a:t>
            </a:r>
          </a:p>
        </p:txBody>
      </p:sp>
      <p:sp>
        <p:nvSpPr>
          <p:cNvPr id="8" name="Content Placeholder 2"/>
          <p:cNvSpPr txBox="1">
            <a:spLocks/>
          </p:cNvSpPr>
          <p:nvPr/>
        </p:nvSpPr>
        <p:spPr>
          <a:xfrm>
            <a:off x="4892259" y="5665787"/>
            <a:ext cx="5061969" cy="93379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805B50"/>
                </a:solidFill>
                <a:effectLst/>
                <a:uLnTx/>
                <a:uFillTx/>
                <a:latin typeface="Frutiger LT Std 57 Cn" panose="020B0606020204020204" pitchFamily="34" charset="0"/>
                <a:ea typeface="+mn-ea"/>
                <a:cs typeface="+mn-cs"/>
              </a:rPr>
              <a:t>Amends Penal Code §1202.4, adds Penal Code §1398, and adds new Article 5, Penal Code §13839</a:t>
            </a:r>
            <a:endParaRPr kumimoji="0" lang="en-US" sz="2400" b="0" i="0" u="none" strike="noStrike" kern="1200" cap="none" spc="0" normalizeH="0" baseline="0" noProof="0" dirty="0">
              <a:ln>
                <a:noFill/>
              </a:ln>
              <a:solidFill>
                <a:srgbClr val="805B50"/>
              </a:solidFill>
              <a:effectLst/>
              <a:uLnTx/>
              <a:uFillTx/>
              <a:latin typeface="Calibri" panose="020F0502020204030204"/>
              <a:ea typeface="+mn-ea"/>
              <a:cs typeface="+mn-cs"/>
            </a:endParaRPr>
          </a:p>
        </p:txBody>
      </p:sp>
      <p:sp>
        <p:nvSpPr>
          <p:cNvPr id="4" name="Slide Number Placeholder 4">
            <a:extLst>
              <a:ext uri="{FF2B5EF4-FFF2-40B4-BE49-F238E27FC236}">
                <a16:creationId xmlns:a16="http://schemas.microsoft.com/office/drawing/2014/main" id="{4430C85D-8484-A5D8-0D6D-19B58910B897}"/>
              </a:ext>
            </a:extLst>
          </p:cNvPr>
          <p:cNvSpPr>
            <a:spLocks noGrp="1"/>
          </p:cNvSpPr>
          <p:nvPr>
            <p:ph type="sldNum" sz="quarter" idx="12"/>
          </p:nvPr>
        </p:nvSpPr>
        <p:spPr>
          <a:xfrm>
            <a:off x="10780803" y="5705344"/>
            <a:ext cx="838199" cy="76768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schemeClr val="tx1"/>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2800" b="0" i="0" u="none" strike="noStrike" kern="1200" cap="none" spc="0" normalizeH="0" baseline="0" noProof="0" dirty="0">
              <a:ln>
                <a:noFill/>
              </a:ln>
              <a:solidFill>
                <a:schemeClr val="tx1"/>
              </a:solidFill>
              <a:effectLst/>
              <a:uLnTx/>
              <a:uFillTx/>
              <a:latin typeface="Frutiger LT Std 57 Cn" pitchFamily="34" charset="0"/>
              <a:ea typeface="+mn-ea"/>
              <a:cs typeface="+mn-cs"/>
            </a:endParaRPr>
          </a:p>
        </p:txBody>
      </p:sp>
    </p:spTree>
    <p:extLst>
      <p:ext uri="{BB962C8B-B14F-4D97-AF65-F5344CB8AC3E}">
        <p14:creationId xmlns:p14="http://schemas.microsoft.com/office/powerpoint/2010/main" val="2078305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58692" y="964692"/>
            <a:ext cx="5928637" cy="1188720"/>
          </a:xfrm>
        </p:spPr>
        <p:txBody>
          <a:bodyPr vert="horz" lIns="182880" tIns="182880" rIns="182880" bIns="182880" rtlCol="0" anchor="ctr">
            <a:noAutofit/>
          </a:bodyPr>
          <a:lstStyle/>
          <a:p>
            <a:r>
              <a:rPr lang="en-US" sz="1800" b="1" dirty="0"/>
              <a:t>AB 2123 – disability compensation, paid family leave</a:t>
            </a:r>
            <a:br>
              <a:rPr lang="en-US" sz="1800" b="1" dirty="0"/>
            </a:br>
            <a:br>
              <a:rPr lang="en-US" sz="1800" b="1" dirty="0"/>
            </a:br>
            <a:r>
              <a:rPr lang="en-US" sz="1800" b="1" dirty="0"/>
              <a:t>Papan (d)</a:t>
            </a:r>
          </a:p>
        </p:txBody>
      </p:sp>
      <p:sp>
        <p:nvSpPr>
          <p:cNvPr id="3" name="Content Placeholder 2"/>
          <p:cNvSpPr>
            <a:spLocks noGrp="1"/>
          </p:cNvSpPr>
          <p:nvPr>
            <p:ph sz="half" idx="1"/>
          </p:nvPr>
        </p:nvSpPr>
        <p:spPr>
          <a:xfrm>
            <a:off x="5462017" y="2638044"/>
            <a:ext cx="5925312" cy="3101983"/>
          </a:xfrm>
        </p:spPr>
        <p:txBody>
          <a:bodyPr vert="horz" lIns="91440" tIns="45720" rIns="91440" bIns="45720" rtlCol="0" anchor="t">
            <a:normAutofit/>
          </a:bodyPr>
          <a:lstStyle/>
          <a:p>
            <a:pPr marL="0">
              <a:lnSpc>
                <a:spcPct val="90000"/>
              </a:lnSpc>
            </a:pPr>
            <a:r>
              <a:rPr lang="en-US" sz="2000" dirty="0"/>
              <a:t>Eliminates the ability for employers to require employees to take two weeks of vacation leave before accessing Paid Family Leave benefits</a:t>
            </a:r>
          </a:p>
          <a:p>
            <a:pPr marL="0">
              <a:lnSpc>
                <a:spcPct val="90000"/>
              </a:lnSpc>
            </a:pPr>
            <a:r>
              <a:rPr lang="en-US" sz="2000" dirty="0"/>
              <a:t>Starts with periods of disability commencing January 1, 2025 or later</a:t>
            </a:r>
          </a:p>
          <a:p>
            <a:pPr marL="0">
              <a:lnSpc>
                <a:spcPct val="90000"/>
              </a:lnSpc>
            </a:pPr>
            <a:r>
              <a:rPr lang="en-US" sz="2000" dirty="0"/>
              <a:t>Paid Family Leave = time off to care for a seriously ill family member, bond with new child from birth, adoption or foster care placement</a:t>
            </a:r>
          </a:p>
        </p:txBody>
      </p:sp>
      <p:sp>
        <p:nvSpPr>
          <p:cNvPr id="4" name="Slide Number Placeholder 3"/>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D57F1E4F-1CFF-5643-939E-217C01CDF565}" type="slidenum">
              <a:rPr lang="en-US" kern="1200" spc="0" baseline="0" dirty="0">
                <a:solidFill>
                  <a:srgbClr val="FFFFFF"/>
                </a:solidFill>
                <a:latin typeface="+mn-lt"/>
                <a:ea typeface="+mn-ea"/>
                <a:cs typeface="+mn-cs"/>
              </a:rPr>
              <a:pPr>
                <a:lnSpc>
                  <a:spcPct val="90000"/>
                </a:lnSpc>
                <a:spcAft>
                  <a:spcPts val="600"/>
                </a:spcAft>
              </a:pPr>
              <a:t>5</a:t>
            </a:fld>
            <a:endParaRPr lang="en-US" kern="1200" spc="0" baseline="0">
              <a:solidFill>
                <a:srgbClr val="FFFFFF"/>
              </a:solidFill>
              <a:latin typeface="+mn-lt"/>
              <a:ea typeface="+mn-ea"/>
              <a:cs typeface="+mn-cs"/>
            </a:endParaRPr>
          </a:p>
        </p:txBody>
      </p:sp>
      <p:pic>
        <p:nvPicPr>
          <p:cNvPr id="5" name="Picture 4" descr="monkey, cottontop tamarin, saguinus oedipus, animal, family of marmosets, animal world | Pikist">
            <a:extLst>
              <a:ext uri="{FF2B5EF4-FFF2-40B4-BE49-F238E27FC236}">
                <a16:creationId xmlns:a16="http://schemas.microsoft.com/office/drawing/2014/main" id="{77F81AD9-8770-09B8-460A-79AC5C41FE68}"/>
              </a:ext>
            </a:extLst>
          </p:cNvPr>
          <p:cNvPicPr>
            <a:picLocks noChangeAspect="1"/>
          </p:cNvPicPr>
          <p:nvPr/>
        </p:nvPicPr>
        <p:blipFill>
          <a:blip r:embed="rId3"/>
          <a:stretch>
            <a:fillRect/>
          </a:stretch>
        </p:blipFill>
        <p:spPr>
          <a:xfrm>
            <a:off x="287598" y="2556751"/>
            <a:ext cx="4981575" cy="3267075"/>
          </a:xfrm>
          <a:prstGeom prst="rect">
            <a:avLst/>
          </a:prstGeom>
        </p:spPr>
      </p:pic>
    </p:spTree>
    <p:extLst>
      <p:ext uri="{BB962C8B-B14F-4D97-AF65-F5344CB8AC3E}">
        <p14:creationId xmlns:p14="http://schemas.microsoft.com/office/powerpoint/2010/main" val="1592154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1">
            <a:extLst>
              <a:ext uri="{FF2B5EF4-FFF2-40B4-BE49-F238E27FC236}">
                <a16:creationId xmlns:a16="http://schemas.microsoft.com/office/drawing/2014/main" id="{3ED03601-4724-4293-A32A-3A0879C5D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3">
            <a:extLst>
              <a:ext uri="{FF2B5EF4-FFF2-40B4-BE49-F238E27FC236}">
                <a16:creationId xmlns:a16="http://schemas.microsoft.com/office/drawing/2014/main" id="{5E433AC3-E189-483B-9E8C-DFD5D2A18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1600200" y="4269282"/>
            <a:ext cx="8991600" cy="1264762"/>
          </a:xfrm>
        </p:spPr>
        <p:txBody>
          <a:bodyPr vert="horz" lIns="274320" tIns="182880" rIns="274320" bIns="182880" rtlCol="0" anchor="ctr" anchorCtr="1">
            <a:normAutofit fontScale="90000"/>
          </a:bodyPr>
          <a:lstStyle/>
          <a:p>
            <a:r>
              <a:rPr lang="en-US" sz="2000" b="1" dirty="0"/>
              <a:t>AB 2499 – employment – unlawful discrimination and paid sick days for victims of violence</a:t>
            </a:r>
            <a:br>
              <a:rPr lang="en-US" sz="2000" b="1" dirty="0"/>
            </a:br>
            <a:br>
              <a:rPr lang="en-US" sz="2000" b="1" dirty="0"/>
            </a:br>
            <a:r>
              <a:rPr lang="en-US" sz="2000" b="1" dirty="0"/>
              <a:t>Schiavo (d)</a:t>
            </a:r>
          </a:p>
        </p:txBody>
      </p:sp>
      <p:sp>
        <p:nvSpPr>
          <p:cNvPr id="6" name="Text Placeholder 5"/>
          <p:cNvSpPr>
            <a:spLocks noGrp="1"/>
          </p:cNvSpPr>
          <p:nvPr>
            <p:ph type="body" idx="1"/>
          </p:nvPr>
        </p:nvSpPr>
        <p:spPr>
          <a:xfrm>
            <a:off x="2695194" y="5688535"/>
            <a:ext cx="6801612" cy="536125"/>
          </a:xfrm>
        </p:spPr>
        <p:txBody>
          <a:bodyPr vert="horz" lIns="91440" tIns="45720" rIns="91440" bIns="45720" rtlCol="0">
            <a:noAutofit/>
          </a:bodyPr>
          <a:lstStyle/>
          <a:p>
            <a:pPr algn="ctr"/>
            <a:r>
              <a:rPr lang="en-US" i="0" kern="1200" dirty="0">
                <a:solidFill>
                  <a:srgbClr val="FFFFFF"/>
                </a:solidFill>
                <a:latin typeface="+mn-lt"/>
                <a:ea typeface="+mn-ea"/>
                <a:cs typeface="+mn-cs"/>
              </a:rPr>
              <a:t>Expands the list of eligible crimes and allows employees to take time off to help family members who are victims of violence</a:t>
            </a:r>
          </a:p>
        </p:txBody>
      </p:sp>
      <p:sp>
        <p:nvSpPr>
          <p:cNvPr id="4" name="Slide Number Placeholder 3"/>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D57F1E4F-1CFF-5643-939E-217C01CDF565}" type="slidenum">
              <a:rPr lang="en-US" dirty="0"/>
              <a:pPr>
                <a:lnSpc>
                  <a:spcPct val="90000"/>
                </a:lnSpc>
                <a:spcAft>
                  <a:spcPts val="600"/>
                </a:spcAft>
              </a:pPr>
              <a:t>6</a:t>
            </a:fld>
            <a:endParaRPr lang="en-US"/>
          </a:p>
        </p:txBody>
      </p:sp>
      <p:pic>
        <p:nvPicPr>
          <p:cNvPr id="2" name="Picture 1" descr="A dog and cat lying together&#10;&#10;Description automatically generated">
            <a:extLst>
              <a:ext uri="{FF2B5EF4-FFF2-40B4-BE49-F238E27FC236}">
                <a16:creationId xmlns:a16="http://schemas.microsoft.com/office/drawing/2014/main" id="{98D20927-A4F6-E05B-156D-FDAD583E990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82802" y="238955"/>
            <a:ext cx="5016871" cy="3751189"/>
          </a:xfrm>
          <a:prstGeom prst="rect">
            <a:avLst/>
          </a:prstGeom>
        </p:spPr>
      </p:pic>
    </p:spTree>
    <p:extLst>
      <p:ext uri="{BB962C8B-B14F-4D97-AF65-F5344CB8AC3E}">
        <p14:creationId xmlns:p14="http://schemas.microsoft.com/office/powerpoint/2010/main" val="1795143946"/>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08523" y="1881878"/>
            <a:ext cx="4494998" cy="1525165"/>
          </a:xfrm>
          <a:solidFill>
            <a:schemeClr val="bg1">
              <a:alpha val="60000"/>
            </a:schemeClr>
          </a:solidFill>
          <a:ln w="38100" cap="sq">
            <a:solidFill>
              <a:schemeClr val="tx1"/>
            </a:solidFill>
            <a:miter lim="800000"/>
          </a:ln>
        </p:spPr>
        <p:txBody>
          <a:bodyPr vert="horz" lIns="274320" tIns="182880" rIns="274320" bIns="182880" rtlCol="0" anchor="ctr" anchorCtr="1">
            <a:noAutofit/>
          </a:bodyPr>
          <a:lstStyle/>
          <a:p>
            <a:r>
              <a:rPr lang="en-US" sz="1800" b="1" dirty="0">
                <a:solidFill>
                  <a:schemeClr val="tx1"/>
                </a:solidFill>
              </a:rPr>
              <a:t>Sb 1090 – unemployment insurance – disability and paid family leave</a:t>
            </a:r>
            <a:br>
              <a:rPr lang="en-US" sz="1800" b="1" dirty="0"/>
            </a:br>
            <a:br>
              <a:rPr lang="en-US" sz="1800" b="1" dirty="0"/>
            </a:br>
            <a:r>
              <a:rPr lang="en-US" sz="1800" b="1" dirty="0" err="1">
                <a:solidFill>
                  <a:schemeClr val="tx1"/>
                </a:solidFill>
              </a:rPr>
              <a:t>durazo</a:t>
            </a:r>
            <a:r>
              <a:rPr lang="en-US" sz="1800" b="1" dirty="0">
                <a:solidFill>
                  <a:schemeClr val="tx1"/>
                </a:solidFill>
              </a:rPr>
              <a:t> (d)</a:t>
            </a:r>
          </a:p>
        </p:txBody>
      </p:sp>
      <p:pic>
        <p:nvPicPr>
          <p:cNvPr id="3" name="Picture Placeholder 2" descr="A group of polar bears in the snow&#10;&#10;Description automatically generated">
            <a:extLst>
              <a:ext uri="{FF2B5EF4-FFF2-40B4-BE49-F238E27FC236}">
                <a16:creationId xmlns:a16="http://schemas.microsoft.com/office/drawing/2014/main" id="{10CA8BD4-8DD2-F402-5743-52C2308A586E}"/>
              </a:ext>
            </a:extLst>
          </p:cNvPr>
          <p:cNvPicPr>
            <a:picLocks noGrp="1" noChangeAspect="1"/>
          </p:cNvPicPr>
          <p:nvPr>
            <p:ph type="pic" idx="1"/>
          </p:nvPr>
        </p:nvPicPr>
        <p:blipFill>
          <a:blip r:embed="rId3">
            <a:extLst>
              <a:ext uri="{837473B0-CC2E-450A-ABE3-18F120FF3D39}">
                <a1611:picAttrSrcUrl xmlns:a1611="http://schemas.microsoft.com/office/drawing/2016/11/main" r:id="rId4"/>
              </a:ext>
            </a:extLst>
          </a:blip>
          <a:srcRect l="5509" r="5509"/>
          <a:stretch/>
        </p:blipFill>
        <p:spPr/>
      </p:pic>
      <p:sp>
        <p:nvSpPr>
          <p:cNvPr id="6" name="Text Placeholder 5"/>
          <p:cNvSpPr>
            <a:spLocks noGrp="1"/>
          </p:cNvSpPr>
          <p:nvPr>
            <p:ph type="body" sz="half" idx="2"/>
          </p:nvPr>
        </p:nvSpPr>
        <p:spPr/>
        <p:txBody>
          <a:bodyPr vert="horz" lIns="91440" tIns="45720" rIns="91440" bIns="45720" rtlCol="0">
            <a:noAutofit/>
          </a:bodyPr>
          <a:lstStyle/>
          <a:p>
            <a:pPr algn="ctr"/>
            <a:r>
              <a:rPr lang="en-US" sz="2000" i="0" dirty="0">
                <a:solidFill>
                  <a:srgbClr val="FFFFFF"/>
                </a:solidFill>
              </a:rPr>
              <a:t>Allows employees to apply for SDI or PFL up to 30 days before the first day they can be compensated and benefits must be provided within 14 days or as soon as eligibility begins</a:t>
            </a:r>
          </a:p>
        </p:txBody>
      </p:sp>
      <p:sp>
        <p:nvSpPr>
          <p:cNvPr id="4" name="Slide Number Placeholder 3"/>
          <p:cNvSpPr>
            <a:spLocks noGrp="1"/>
          </p:cNvSpPr>
          <p:nvPr>
            <p:ph type="sldNum" sz="quarter" idx="12"/>
          </p:nvPr>
        </p:nvSpPr>
        <p:spPr/>
        <p:txBody>
          <a:bodyPr vert="horz" lIns="18288" tIns="45720" rIns="18288" bIns="45720" rtlCol="0" anchor="ctr">
            <a:normAutofit/>
          </a:bodyPr>
          <a:lstStyle/>
          <a:p>
            <a:pPr>
              <a:lnSpc>
                <a:spcPct val="90000"/>
              </a:lnSpc>
              <a:spcAft>
                <a:spcPts val="600"/>
              </a:spcAft>
            </a:pPr>
            <a:fld id="{D57F1E4F-1CFF-5643-939E-217C01CDF565}" type="slidenum">
              <a:rPr lang="en-US" dirty="0"/>
              <a:pPr>
                <a:lnSpc>
                  <a:spcPct val="90000"/>
                </a:lnSpc>
                <a:spcAft>
                  <a:spcPts val="600"/>
                </a:spcAft>
              </a:pPr>
              <a:t>7</a:t>
            </a:fld>
            <a:endParaRPr lang="en-US"/>
          </a:p>
        </p:txBody>
      </p:sp>
    </p:spTree>
    <p:extLst>
      <p:ext uri="{BB962C8B-B14F-4D97-AF65-F5344CB8AC3E}">
        <p14:creationId xmlns:p14="http://schemas.microsoft.com/office/powerpoint/2010/main" val="3198673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58692" y="793242"/>
            <a:ext cx="5928637" cy="1550670"/>
          </a:xfrm>
        </p:spPr>
        <p:txBody>
          <a:bodyPr vert="horz" lIns="182880" tIns="182880" rIns="182880" bIns="182880" rtlCol="0" anchor="ctr">
            <a:noAutofit/>
          </a:bodyPr>
          <a:lstStyle/>
          <a:p>
            <a:r>
              <a:rPr lang="en-US" sz="1800" b="1" dirty="0"/>
              <a:t>Ab 799 – interagency council on homelessness</a:t>
            </a:r>
            <a:br>
              <a:rPr lang="en-US" sz="1800" b="1" dirty="0"/>
            </a:br>
            <a:br>
              <a:rPr lang="en-US" sz="1800" b="1" dirty="0"/>
            </a:br>
            <a:r>
              <a:rPr lang="en-US" sz="1800" b="1" dirty="0"/>
              <a:t>Rivas (D), </a:t>
            </a:r>
            <a:r>
              <a:rPr lang="en-US" sz="1800" b="1" err="1"/>
              <a:t>friedman</a:t>
            </a:r>
            <a:r>
              <a:rPr lang="en-US" sz="1800" b="1" dirty="0"/>
              <a:t> (d), quirk-silva (d), ward (D), Wilson (d), et al</a:t>
            </a:r>
          </a:p>
        </p:txBody>
      </p:sp>
      <p:sp>
        <p:nvSpPr>
          <p:cNvPr id="3" name="Content Placeholder 2"/>
          <p:cNvSpPr>
            <a:spLocks noGrp="1"/>
          </p:cNvSpPr>
          <p:nvPr>
            <p:ph sz="half" idx="1"/>
          </p:nvPr>
        </p:nvSpPr>
        <p:spPr>
          <a:xfrm>
            <a:off x="5462017" y="2638044"/>
            <a:ext cx="5925312" cy="3101983"/>
          </a:xfrm>
        </p:spPr>
        <p:txBody>
          <a:bodyPr vert="horz" lIns="91440" tIns="45720" rIns="91440" bIns="45720" rtlCol="0" anchor="t">
            <a:normAutofit/>
          </a:bodyPr>
          <a:lstStyle/>
          <a:p>
            <a:pPr marL="0">
              <a:lnSpc>
                <a:spcPct val="90000"/>
              </a:lnSpc>
            </a:pPr>
            <a:r>
              <a:rPr lang="en-US" sz="2000" dirty="0"/>
              <a:t>Adds the Governor’s Tribal Advisor to the council membership</a:t>
            </a:r>
          </a:p>
          <a:p>
            <a:pPr marL="0">
              <a:lnSpc>
                <a:spcPct val="90000"/>
              </a:lnSpc>
            </a:pPr>
            <a:r>
              <a:rPr lang="en-US" sz="2000" dirty="0"/>
              <a:t>Requires the council to develop and maintain a strategic funding guide and a calendar of new or existing funding opportunities</a:t>
            </a:r>
          </a:p>
          <a:p>
            <a:pPr marL="0">
              <a:lnSpc>
                <a:spcPct val="90000"/>
              </a:lnSpc>
            </a:pPr>
            <a:r>
              <a:rPr lang="en-US" sz="2000" dirty="0"/>
              <a:t>Requires increased coordination with state agencies and departments	</a:t>
            </a:r>
          </a:p>
        </p:txBody>
      </p:sp>
      <p:sp>
        <p:nvSpPr>
          <p:cNvPr id="4" name="Slide Number Placeholder 3"/>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D57F1E4F-1CFF-5643-939E-217C01CDF565}" type="slidenum">
              <a:rPr lang="en-US" kern="1200" spc="0" baseline="0" dirty="0">
                <a:solidFill>
                  <a:srgbClr val="FFFFFF"/>
                </a:solidFill>
                <a:latin typeface="+mn-lt"/>
                <a:ea typeface="+mn-ea"/>
                <a:cs typeface="+mn-cs"/>
              </a:rPr>
              <a:pPr>
                <a:lnSpc>
                  <a:spcPct val="90000"/>
                </a:lnSpc>
                <a:spcAft>
                  <a:spcPts val="600"/>
                </a:spcAft>
              </a:pPr>
              <a:t>8</a:t>
            </a:fld>
            <a:endParaRPr lang="en-US" kern="1200" spc="0" baseline="0">
              <a:solidFill>
                <a:srgbClr val="FFFFFF"/>
              </a:solidFill>
              <a:latin typeface="+mn-lt"/>
              <a:ea typeface="+mn-ea"/>
              <a:cs typeface="+mn-cs"/>
            </a:endParaRPr>
          </a:p>
        </p:txBody>
      </p:sp>
      <p:pic>
        <p:nvPicPr>
          <p:cNvPr id="5" name="Picture 4" descr="Two cats sitting on the ground&#10;&#10;Description automatically generated">
            <a:extLst>
              <a:ext uri="{FF2B5EF4-FFF2-40B4-BE49-F238E27FC236}">
                <a16:creationId xmlns:a16="http://schemas.microsoft.com/office/drawing/2014/main" id="{7B529BC7-3D44-FBFB-F1DB-339C2BC6F25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3489" y="2637855"/>
            <a:ext cx="5169233" cy="3874544"/>
          </a:xfrm>
          <a:prstGeom prst="rect">
            <a:avLst/>
          </a:prstGeom>
        </p:spPr>
      </p:pic>
    </p:spTree>
    <p:extLst>
      <p:ext uri="{BB962C8B-B14F-4D97-AF65-F5344CB8AC3E}">
        <p14:creationId xmlns:p14="http://schemas.microsoft.com/office/powerpoint/2010/main" val="291052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804670" y="978776"/>
            <a:ext cx="5059101" cy="1174991"/>
          </a:xfrm>
        </p:spPr>
        <p:txBody>
          <a:bodyPr>
            <a:normAutofit fontScale="90000"/>
          </a:bodyPr>
          <a:lstStyle/>
          <a:p>
            <a:r>
              <a:rPr lang="en-US" sz="2000" b="1" dirty="0">
                <a:latin typeface="+mj-lt"/>
              </a:rPr>
              <a:t>Sb 1051- lock changes for victims of abuse or violence</a:t>
            </a:r>
            <a:br>
              <a:rPr lang="en-US" sz="2000" b="1" dirty="0"/>
            </a:br>
            <a:br>
              <a:rPr lang="en-US" sz="2000" b="1" dirty="0"/>
            </a:br>
            <a:r>
              <a:rPr lang="en-US" sz="2000" b="1" err="1">
                <a:latin typeface="+mj-lt"/>
              </a:rPr>
              <a:t>eggman</a:t>
            </a:r>
            <a:r>
              <a:rPr lang="en-US" sz="2000" b="1" dirty="0">
                <a:latin typeface="+mj-lt"/>
              </a:rPr>
              <a:t> (d)</a:t>
            </a:r>
          </a:p>
        </p:txBody>
      </p:sp>
      <p:sp>
        <p:nvSpPr>
          <p:cNvPr id="6" name="Content Placeholder 5"/>
          <p:cNvSpPr>
            <a:spLocks noGrp="1"/>
          </p:cNvSpPr>
          <p:nvPr>
            <p:ph idx="1"/>
          </p:nvPr>
        </p:nvSpPr>
        <p:spPr>
          <a:xfrm>
            <a:off x="804670" y="2640692"/>
            <a:ext cx="3044952" cy="3255252"/>
          </a:xfrm>
        </p:spPr>
        <p:txBody>
          <a:bodyPr>
            <a:normAutofit/>
          </a:bodyPr>
          <a:lstStyle/>
          <a:p>
            <a:pPr marL="0" indent="0">
              <a:buNone/>
            </a:pPr>
            <a:endParaRPr lang="en-US" sz="1600" dirty="0">
              <a:latin typeface="+mn-lt"/>
            </a:endParaRPr>
          </a:p>
          <a:p>
            <a:pPr marL="0" indent="0">
              <a:buNone/>
            </a:pPr>
            <a:endParaRPr lang="en-US" sz="1600" dirty="0">
              <a:latin typeface="+mn-lt"/>
            </a:endParaRPr>
          </a:p>
          <a:p>
            <a:pPr marL="0" indent="0">
              <a:buNone/>
            </a:pPr>
            <a:endParaRPr lang="en-US" sz="1600" dirty="0">
              <a:latin typeface="+mn-lt"/>
            </a:endParaRPr>
          </a:p>
        </p:txBody>
      </p:sp>
      <p:sp>
        <p:nvSpPr>
          <p:cNvPr id="4" name="Slide Number Placeholder 3"/>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D57F1E4F-1CFF-5643-939E-217C01CDF565}" type="slidenum">
              <a:rPr lang="en-US"/>
              <a:pPr>
                <a:lnSpc>
                  <a:spcPct val="90000"/>
                </a:lnSpc>
                <a:spcAft>
                  <a:spcPts val="600"/>
                </a:spcAft>
              </a:pPr>
              <a:t>9</a:t>
            </a:fld>
            <a:endParaRPr lang="en-US"/>
          </a:p>
        </p:txBody>
      </p:sp>
      <p:sp>
        <p:nvSpPr>
          <p:cNvPr id="2" name="Rectangle 1">
            <a:extLst>
              <a:ext uri="{FF2B5EF4-FFF2-40B4-BE49-F238E27FC236}">
                <a16:creationId xmlns:a16="http://schemas.microsoft.com/office/drawing/2014/main" id="{EEF9C60C-78AD-48F4-880F-B0E8C4526B5E}"/>
              </a:ext>
            </a:extLst>
          </p:cNvPr>
          <p:cNvSpPr/>
          <p:nvPr/>
        </p:nvSpPr>
        <p:spPr>
          <a:xfrm>
            <a:off x="804670" y="2385284"/>
            <a:ext cx="5270318" cy="2554545"/>
          </a:xfrm>
          <a:prstGeom prst="rect">
            <a:avLst/>
          </a:prstGeom>
        </p:spPr>
        <p:txBody>
          <a:bodyPr wrap="square" lIns="91440" tIns="45720" rIns="91440" bIns="45720" anchor="t">
            <a:spAutoFit/>
          </a:bodyPr>
          <a:lstStyle/>
          <a:p>
            <a:pPr marL="342900" indent="-342900">
              <a:buFont typeface="Arial"/>
              <a:buChar char="•"/>
            </a:pPr>
            <a:r>
              <a:rPr lang="en-US" sz="2000" dirty="0"/>
              <a:t>Expands housing protections for survivors so that lock change provisions mirror lease termination laws and eviction protections for survivors</a:t>
            </a:r>
            <a:endParaRPr lang="en-US"/>
          </a:p>
          <a:p>
            <a:pPr marL="342900" indent="-342900">
              <a:buFont typeface="Arial"/>
              <a:buChar char="•"/>
            </a:pPr>
            <a:endParaRPr lang="en-US" sz="2000" dirty="0"/>
          </a:p>
          <a:p>
            <a:pPr marL="342900" indent="-342900">
              <a:buFont typeface="Arial"/>
              <a:buChar char="•"/>
            </a:pPr>
            <a:r>
              <a:rPr lang="en-US" sz="2000" dirty="0"/>
              <a:t>Stops landlords from retaliating against survivors </a:t>
            </a:r>
            <a:r>
              <a:rPr lang="en-US" sz="2000"/>
              <a:t>for exercising their rights under this bill</a:t>
            </a:r>
            <a:endParaRPr lang="en-US" sz="2000" dirty="0"/>
          </a:p>
        </p:txBody>
      </p:sp>
      <p:pic>
        <p:nvPicPr>
          <p:cNvPr id="3" name="Picture 2" descr="Free photograph; koala, animal, tree">
            <a:extLst>
              <a:ext uri="{FF2B5EF4-FFF2-40B4-BE49-F238E27FC236}">
                <a16:creationId xmlns:a16="http://schemas.microsoft.com/office/drawing/2014/main" id="{C787E1CF-760D-3281-8E40-B43B8B513156}"/>
              </a:ext>
            </a:extLst>
          </p:cNvPr>
          <p:cNvPicPr>
            <a:picLocks noChangeAspect="1"/>
          </p:cNvPicPr>
          <p:nvPr/>
        </p:nvPicPr>
        <p:blipFill>
          <a:blip r:embed="rId3"/>
          <a:stretch>
            <a:fillRect/>
          </a:stretch>
        </p:blipFill>
        <p:spPr>
          <a:xfrm>
            <a:off x="6397246" y="342900"/>
            <a:ext cx="4629150" cy="6172200"/>
          </a:xfrm>
          <a:prstGeom prst="rect">
            <a:avLst/>
          </a:prstGeom>
        </p:spPr>
      </p:pic>
    </p:spTree>
    <p:extLst>
      <p:ext uri="{BB962C8B-B14F-4D97-AF65-F5344CB8AC3E}">
        <p14:creationId xmlns:p14="http://schemas.microsoft.com/office/powerpoint/2010/main" val="318259374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Ion Boardroom">
  <a:themeElements>
    <a:clrScheme name="Custom 2">
      <a:dk1>
        <a:sysClr val="windowText" lastClr="000000"/>
      </a:dk1>
      <a:lt1>
        <a:sysClr val="window" lastClr="FFFFFF"/>
      </a:lt1>
      <a:dk2>
        <a:srgbClr val="63619A"/>
      </a:dk2>
      <a:lt2>
        <a:srgbClr val="EBEBEB"/>
      </a:lt2>
      <a:accent1>
        <a:srgbClr val="BCBEC0"/>
      </a:accent1>
      <a:accent2>
        <a:srgbClr val="A9C398"/>
      </a:accent2>
      <a:accent3>
        <a:srgbClr val="A3A0C8"/>
      </a:accent3>
      <a:accent4>
        <a:srgbClr val="F1C586"/>
      </a:accent4>
      <a:accent5>
        <a:srgbClr val="9B6BF2"/>
      </a:accent5>
      <a:accent6>
        <a:srgbClr val="D53DD0"/>
      </a:accent6>
      <a:hlink>
        <a:srgbClr val="8F8F8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{3DF8F462-C2BD-1C4D-83E7-BDEBE08D9968}tf10001120</Template>
  <TotalTime>124</TotalTime>
  <Words>5299</Words>
  <Application>Microsoft Macintosh PowerPoint</Application>
  <PresentationFormat>Widescreen</PresentationFormat>
  <Paragraphs>430</Paragraphs>
  <Slides>45</Slides>
  <Notes>41</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45</vt:i4>
      </vt:variant>
    </vt:vector>
  </HeadingPairs>
  <TitlesOfParts>
    <vt:vector size="62" baseType="lpstr">
      <vt:lpstr>ACADEMY ENGRAVED LET PLAIN:1.0</vt:lpstr>
      <vt:lpstr>Arial</vt:lpstr>
      <vt:lpstr>Calibri</vt:lpstr>
      <vt:lpstr>Calibri Light</vt:lpstr>
      <vt:lpstr>century-gothic</vt:lpstr>
      <vt:lpstr>Frutiger</vt:lpstr>
      <vt:lpstr>Frutiger LT Std 55 Roman</vt:lpstr>
      <vt:lpstr>Frutiger LT Std 57 Cn</vt:lpstr>
      <vt:lpstr>Gill Sans MT</vt:lpstr>
      <vt:lpstr>inherit</vt:lpstr>
      <vt:lpstr>Roboto</vt:lpstr>
      <vt:lpstr>Times New Roman</vt:lpstr>
      <vt:lpstr>Verdana</vt:lpstr>
      <vt:lpstr>Wingdings 3</vt:lpstr>
      <vt:lpstr>Parcel</vt:lpstr>
      <vt:lpstr>Ion Boardroom</vt:lpstr>
      <vt:lpstr>Office Theme</vt:lpstr>
      <vt:lpstr>New Domestic Violence Laws 2025       January 14, 2025</vt:lpstr>
      <vt:lpstr>Land Acknowledgement</vt:lpstr>
      <vt:lpstr>Office on Violence Against Women</vt:lpstr>
      <vt:lpstr>New DV Laws Webinar   Erin Scott  Family Violence Law Center  escott@fvlc.org </vt:lpstr>
      <vt:lpstr>AB 2123 – disability compensation, paid family leave  Papan (d)</vt:lpstr>
      <vt:lpstr>AB 2499 – employment – unlawful discrimination and paid sick days for victims of violence  Schiavo (d)</vt:lpstr>
      <vt:lpstr>Sb 1090 – unemployment insurance – disability and paid family leave  durazo (d)</vt:lpstr>
      <vt:lpstr>Ab 799 – interagency council on homelessness  Rivas (D), friedman (d), quirk-silva (d), ward (D), Wilson (d), et al</vt:lpstr>
      <vt:lpstr>Sb 1051- lock changes for victims of abuse or violence  eggman (d)</vt:lpstr>
      <vt:lpstr>Sb 1187 – tribal housing reconstitution and resiliency act  mcguire (d)</vt:lpstr>
      <vt:lpstr>Sb 1415 – Calworks – permanent housing assistance  glazer (d)</vt:lpstr>
      <vt:lpstr>AB 2053 – pupil instruction about abusive relationships  mathis (r), hoover (r), et al</vt:lpstr>
      <vt:lpstr>Happy New Year!</vt:lpstr>
      <vt:lpstr>AB 1962 Crimes: Disorderly Conduct (“revenge porn”)</vt:lpstr>
      <vt:lpstr> SB 1069: Office of the Inspector General </vt:lpstr>
      <vt:lpstr>AB 2308:  Post-conviction DV* criminal protective orders</vt:lpstr>
      <vt:lpstr>AB 2907  Firearms: restrained persons</vt:lpstr>
      <vt:lpstr>AB 2907  Firearms: restrained persons</vt:lpstr>
      <vt:lpstr>AB 2822: Law Enforcement Documentation </vt:lpstr>
      <vt:lpstr>SB 1394:  Access to Connected Vehicles</vt:lpstr>
      <vt:lpstr>AB 3138: License Plates</vt:lpstr>
      <vt:lpstr>SB 963: Hospital Self-Identification Procedures   DV/HT Victims</vt:lpstr>
      <vt:lpstr>SB 989:  Domestic Violence Deaths  (“Hidden Homicides”)  Joanna’s Law</vt:lpstr>
      <vt:lpstr>SB 989: Domestic Violence Deaths  (“Hidden Homicides”)</vt:lpstr>
      <vt:lpstr>SB 989: Domestic Violence Deaths  (“Hidden Homicides”)</vt:lpstr>
      <vt:lpstr>Suspicious Factors</vt:lpstr>
      <vt:lpstr>New DV Laws: Foster care, restraining orders, firearms, judicial training, California Victims of Crime Act</vt:lpstr>
      <vt:lpstr>AB 2108 (Ramos) Foster care: missing children and non-minor dependents (the Luke Madrigal Act)</vt:lpstr>
      <vt:lpstr>SB 554 (Cortese) Restraining orders</vt:lpstr>
      <vt:lpstr>AB 2024 (Pacheco) Domestic violence  restraining orders</vt:lpstr>
      <vt:lpstr>SB 899 (Skinner) Protective orders:  firearms Amends, repeals, and adds multiple sections to CCP, Family Code, and Penal Code </vt:lpstr>
      <vt:lpstr>AB 3083 (Lackey) DV: protective orders: background checks</vt:lpstr>
      <vt:lpstr>SB 899 (Skinner) Protective orders:  firearms Amends, repeals, and adds multiple sections to CCP, Family Code, and Penal Code </vt:lpstr>
      <vt:lpstr>SB 899 (Skinner) Protective orders:  firearms Amends, repeals, and adds multiple sections to CCP, Family Code, and Penal Code </vt:lpstr>
      <vt:lpstr>SB 899 (Skinner) Protective orders:  firearms Amends, repeals, and adds multiple sections to CCP, Family Code, and Penal Code</vt:lpstr>
      <vt:lpstr>SB 899 (Skinner) Protective orders:  firearms and AB 2759 (Petrie-Norris) Protective orders: possession of firearm</vt:lpstr>
      <vt:lpstr>SB 899 (Skinner) Protective orders:  firearms and AB 2759 (Petrie-Norris) Protective orders: possession of firearm</vt:lpstr>
      <vt:lpstr>SB 899 (Skinner) Protective orders:  firearms Amends, repeals, and adds multiple sections to CCP, Family Code, and Penal Code</vt:lpstr>
      <vt:lpstr>SB 899 (Skinner) Protective orders:  firearms Amends, repeals, and adds multiple sections to CCP, Family Code, and Penal Code</vt:lpstr>
      <vt:lpstr>SB 899 (Skinner) Protective orders:  firearms Amends, repeals, and adds multiple sections to CCP, Family Code, and Penal Code</vt:lpstr>
      <vt:lpstr>AB 3072 (Petrie-Norris) Child custody: ex parte orders</vt:lpstr>
      <vt:lpstr>SB 899 (Skinner) Protective orders:  firearms Amends, repeals, and adds multiple sections to CCP, Family Code, and Penal Code</vt:lpstr>
      <vt:lpstr>AB 1974 (Petrie-Norris) Family courts: evaluator training</vt:lpstr>
      <vt:lpstr>SB 1356 (Wahab) Judiciary:  training:  gender bias</vt:lpstr>
      <vt:lpstr>AB 2432 (Gabriel) California Victims of Crime 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DV Laws Webinar   Erin Scott  Family Violence Law Center</dc:title>
  <dc:creator>SCOTT Erin</dc:creator>
  <cp:lastModifiedBy>Christopher Negri</cp:lastModifiedBy>
  <cp:revision>168</cp:revision>
  <cp:lastPrinted>2025-01-02T17:54:31Z</cp:lastPrinted>
  <dcterms:created xsi:type="dcterms:W3CDTF">2020-12-11T20:50:20Z</dcterms:created>
  <dcterms:modified xsi:type="dcterms:W3CDTF">2025-01-15T20:15:03Z</dcterms:modified>
</cp:coreProperties>
</file>