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7" r:id="rId3"/>
    <p:sldMasterId id="2147483679" r:id="rId4"/>
    <p:sldMasterId id="2147483681" r:id="rId5"/>
  </p:sldMasterIdLst>
  <p:notesMasterIdLst>
    <p:notesMasterId r:id="rId41"/>
  </p:notesMasterIdLst>
  <p:sldIdLst>
    <p:sldId id="301" r:id="rId6"/>
    <p:sldId id="302" r:id="rId7"/>
    <p:sldId id="303" r:id="rId8"/>
    <p:sldId id="304" r:id="rId9"/>
    <p:sldId id="257" r:id="rId10"/>
    <p:sldId id="278" r:id="rId11"/>
    <p:sldId id="279" r:id="rId12"/>
    <p:sldId id="283" r:id="rId13"/>
    <p:sldId id="280" r:id="rId14"/>
    <p:sldId id="284" r:id="rId15"/>
    <p:sldId id="281" r:id="rId16"/>
    <p:sldId id="285" r:id="rId17"/>
    <p:sldId id="276" r:id="rId18"/>
    <p:sldId id="275" r:id="rId19"/>
    <p:sldId id="282" r:id="rId20"/>
    <p:sldId id="289" r:id="rId21"/>
    <p:sldId id="286" r:id="rId22"/>
    <p:sldId id="291" r:id="rId23"/>
    <p:sldId id="290" r:id="rId24"/>
    <p:sldId id="292" r:id="rId25"/>
    <p:sldId id="293" r:id="rId26"/>
    <p:sldId id="299" r:id="rId27"/>
    <p:sldId id="307" r:id="rId28"/>
    <p:sldId id="308" r:id="rId29"/>
    <p:sldId id="309" r:id="rId30"/>
    <p:sldId id="311" r:id="rId31"/>
    <p:sldId id="314" r:id="rId32"/>
    <p:sldId id="312" r:id="rId33"/>
    <p:sldId id="313" r:id="rId34"/>
    <p:sldId id="315" r:id="rId35"/>
    <p:sldId id="294" r:id="rId36"/>
    <p:sldId id="297" r:id="rId37"/>
    <p:sldId id="300" r:id="rId38"/>
    <p:sldId id="305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hnna nunez" initials="" lastIdx="1" clrIdx="0"/>
  <p:cmAuthor id="1" name="Alena Marie" initials="" lastIdx="1" clrIdx="1"/>
  <p:cmAuthor id="2" name="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378" autoAdjust="0"/>
  </p:normalViewPr>
  <p:slideViewPr>
    <p:cSldViewPr>
      <p:cViewPr varScale="1">
        <p:scale>
          <a:sx n="81" d="100"/>
          <a:sy n="81" d="100"/>
        </p:scale>
        <p:origin x="10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idx="3">
    <p:pos x="6000" y="400"/>
    <p:text>Do you feel like we need to actually present all these, since the links are less obvious, or just reference them quickly?
-Alena Marie
-
-</p:text>
  </p:cm>
  <p:cm authorId="2" idx="2">
    <p:pos x="6000" y="300"/>
    <p:text>I think if participants can read the doc beforehand and nancy's intro (or an intro like nancy's) could be better/ more engaging then presenting these quickly would seem more relevant to participants
-Raquel Bernaldo</p:text>
  </p:cm>
  <p:cm authorId="2" idx="1">
    <p:pos x="6000" y="200"/>
    <p:text>I am thinking of cutting this slide for Module 1, though. I think its more Module 2- what do you think?
-Raquel Bernaldo</p:text>
  </p:cm>
  <p:cm authorId="1" idx="1">
    <p:pos x="6000" y="100"/>
    <p:text>I'm wondering if we can re-word this into more accessible language. When I read this I still say, wait, what are they? May a few simple bullets?</p:text>
  </p:cm>
  <p:cm authorId="0" idx="1">
    <p:pos x="6000" y="0"/>
    <p:text>Move to second line.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Move to second line.</p:text>
  </p:cm>
  <p:cm authorId="1" idx="1">
    <p:pos x="6000" y="100"/>
    <p:text>I'm wondering if we can re-word this into more accessible language. When I read this I still say, wait, what are they? May a few simple bullets?</p:text>
  </p:cm>
  <p:cm authorId="2" idx="1">
    <p:pos x="6000" y="200"/>
    <p:text>I am thinking of cutting this slide for Module 1, though. I think its more Module 2- what do you think?
-Raquel Bernaldo</p:text>
  </p:cm>
  <p:cm authorId="2" idx="2">
    <p:pos x="6000" y="300"/>
    <p:text>I think if participants can read the doc beforehand and nancy's intro (or an intro like nancy's) could be better/ more engaging then presenting these quickly would seem more relevant to participants
-Raquel Bernaldo</p:text>
  </p:cm>
  <p:cm authorId="2" idx="3">
    <p:pos x="6000" y="400"/>
    <p:text>Do you feel like we need to actually present all these, since the links are less obvious, or just reference them quickly?
-Alena Marie
-
-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09D9-C590-4893-A57F-6937837F131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AA427-4169-4053-9C43-5D89F9B6E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2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>
              <a:buClr>
                <a:srgbClr val="000000"/>
              </a:buClr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Start recording</a:t>
            </a:r>
          </a:p>
        </p:txBody>
      </p:sp>
      <p:sp>
        <p:nvSpPr>
          <p:cNvPr id="13315" name="Shape 13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849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link in follow up email.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pPr>
                <a:buClr>
                  <a:prstClr val="black"/>
                </a:buClr>
                <a:buSzPct val="25000"/>
                <a:buFont typeface="Calibri"/>
                <a:buNone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0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link in follow up email.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pPr>
                <a:buClr>
                  <a:prstClr val="black"/>
                </a:buClr>
                <a:buSzPct val="25000"/>
                <a:buFont typeface="Calibri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0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webinars are open to anyone. 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link in follow up email.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pPr>
                <a:buClr>
                  <a:prstClr val="black"/>
                </a:buClr>
                <a:buSzPct val="25000"/>
                <a:buFont typeface="Calibri"/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0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3487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 link in follow up email.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3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3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>
              <a:buClr>
                <a:srgbClr val="000000"/>
              </a:buClr>
            </a:pPr>
            <a:endParaRPr lang="en-US" altLang="en-US" sz="1200" smtClean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3" name="Shape 137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855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49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17411" name="Shape 15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>
              <a:buClr>
                <a:srgbClr val="000000"/>
              </a:buClr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These webinars are open to anyone. </a:t>
            </a:r>
          </a:p>
        </p:txBody>
      </p:sp>
      <p:sp>
        <p:nvSpPr>
          <p:cNvPr id="17412" name="Shape 15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1pPr>
            <a:lvl2pPr marL="742950" indent="-285750"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2pPr>
            <a:lvl3pPr marL="1143000" indent="-228600"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3pPr>
            <a:lvl4pPr marL="1600200" indent="-228600"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4pPr>
            <a:lvl5pPr marL="2057400" indent="-228600"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C5C5C"/>
                </a:solidFill>
                <a:latin typeface="Iowan Old Style Italic" charset="0"/>
                <a:ea typeface="Iowan Old Style Italic" charset="0"/>
                <a:cs typeface="Iowan Old Style Italic" charset="0"/>
                <a:sym typeface="Iowan Old Style Italic" charset="0"/>
              </a:defRPr>
            </a:lvl9pPr>
          </a:lstStyle>
          <a:p>
            <a:pPr defTabSz="584200" fontAlgn="base" hangingPunct="0"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05210EB3-5C46-4BE3-9C5F-F502DEA86604}" type="slidenum">
              <a:rPr lang="en-US" altLang="en-US" smtClean="0">
                <a:solidFill>
                  <a:srgbClr val="000000"/>
                </a:solidFill>
              </a:rPr>
              <a:pPr defTabSz="584200" fontAlgn="base" hangingPunct="0">
                <a:spcBef>
                  <a:spcPts val="1400"/>
                </a:spcBef>
                <a:spcAft>
                  <a:spcPct val="0"/>
                </a:spcAft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5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563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4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228600" algn="l" rtl="0">
              <a:spcBef>
                <a:spcPts val="640"/>
              </a:spcBef>
              <a:buClr>
                <a:srgbClr val="6C3F9C"/>
              </a:buClr>
              <a:buFont typeface="Trebuchet MS"/>
              <a:buChar char="•"/>
              <a:defRPr/>
            </a:lvl1pPr>
            <a:lvl2pPr marL="742950" indent="222250" algn="l" rtl="0">
              <a:spcBef>
                <a:spcPts val="560"/>
              </a:spcBef>
              <a:buClr>
                <a:schemeClr val="dk1"/>
              </a:buClr>
              <a:buFont typeface="Trebuchet MS"/>
              <a:buChar char="–"/>
              <a:defRPr/>
            </a:lvl2pPr>
            <a:lvl3pPr marL="1143000" indent="241300" algn="l" rtl="0">
              <a:spcBef>
                <a:spcPts val="480"/>
              </a:spcBef>
              <a:buClr>
                <a:srgbClr val="BA8BDD"/>
              </a:buClr>
              <a:buFont typeface="Trebuchet MS"/>
              <a:buChar char="•"/>
              <a:defRPr/>
            </a:lvl3pPr>
            <a:lvl4pPr marL="1600200" indent="165100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–"/>
              <a:defRPr/>
            </a:lvl4pPr>
            <a:lvl5pPr marL="2057400" indent="165100" algn="l" rtl="0">
              <a:spcBef>
                <a:spcPts val="400"/>
              </a:spcBef>
              <a:buClr>
                <a:schemeClr val="dk1"/>
              </a:buClr>
              <a:buFont typeface="Trebuchet MS"/>
              <a:buChar char="»"/>
              <a:defRPr/>
            </a:lvl5pPr>
            <a:lvl6pPr marL="2514600" indent="165100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6pPr>
            <a:lvl7pPr marL="2971800" indent="165100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7pPr>
            <a:lvl8pPr marL="3429000" indent="165100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8pPr>
            <a:lvl9pPr marL="3886200" indent="165100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6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882" indent="228588" algn="l" rtl="0">
              <a:spcBef>
                <a:spcPts val="640"/>
              </a:spcBef>
              <a:buClr>
                <a:srgbClr val="6C3F9C"/>
              </a:buClr>
              <a:buFont typeface="Trebuchet MS"/>
              <a:buChar char="•"/>
              <a:defRPr/>
            </a:lvl1pPr>
            <a:lvl2pPr marL="742912" indent="222239" algn="l" rtl="0">
              <a:spcBef>
                <a:spcPts val="560"/>
              </a:spcBef>
              <a:buClr>
                <a:schemeClr val="dk1"/>
              </a:buClr>
              <a:buFont typeface="Trebuchet MS"/>
              <a:buChar char="–"/>
              <a:defRPr/>
            </a:lvl2pPr>
            <a:lvl3pPr marL="1142942" indent="241288" algn="l" rtl="0">
              <a:spcBef>
                <a:spcPts val="480"/>
              </a:spcBef>
              <a:buClr>
                <a:srgbClr val="BA8BDD"/>
              </a:buClr>
              <a:buFont typeface="Trebuchet MS"/>
              <a:buChar char="•"/>
              <a:defRPr/>
            </a:lvl3pPr>
            <a:lvl4pPr marL="1600118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–"/>
              <a:defRPr/>
            </a:lvl4pPr>
            <a:lvl5pPr marL="2057295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»"/>
              <a:defRPr/>
            </a:lvl5pPr>
            <a:lvl6pPr marL="2514471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6pPr>
            <a:lvl7pPr marL="2971648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7pPr>
            <a:lvl8pPr marL="3428825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8pPr>
            <a:lvl9pPr marL="3886001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marL="0" marR="0" indent="0" algn="l" defTabSz="410751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69" kern="1200">
                <a:solidFill>
                  <a:srgbClr val="5C5C5C"/>
                </a:solidFill>
                <a:latin typeface="Iowan Old Style Italic" charset="0"/>
                <a:cs typeface="Iowan Old Style Italic" charset="0"/>
                <a:sym typeface="Iowan Old Style Italic" charset="0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1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882" indent="228588" algn="l" rtl="0">
              <a:spcBef>
                <a:spcPts val="640"/>
              </a:spcBef>
              <a:buClr>
                <a:srgbClr val="6C3F9C"/>
              </a:buClr>
              <a:buFont typeface="Trebuchet MS"/>
              <a:buChar char="•"/>
              <a:defRPr/>
            </a:lvl1pPr>
            <a:lvl2pPr marL="742912" indent="222239" algn="l" rtl="0">
              <a:spcBef>
                <a:spcPts val="560"/>
              </a:spcBef>
              <a:buClr>
                <a:schemeClr val="dk1"/>
              </a:buClr>
              <a:buFont typeface="Trebuchet MS"/>
              <a:buChar char="–"/>
              <a:defRPr/>
            </a:lvl2pPr>
            <a:lvl3pPr marL="1142942" indent="241288" algn="l" rtl="0">
              <a:spcBef>
                <a:spcPts val="480"/>
              </a:spcBef>
              <a:buClr>
                <a:srgbClr val="BA8BDD"/>
              </a:buClr>
              <a:buFont typeface="Trebuchet MS"/>
              <a:buChar char="•"/>
              <a:defRPr/>
            </a:lvl3pPr>
            <a:lvl4pPr marL="1600118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–"/>
              <a:defRPr/>
            </a:lvl4pPr>
            <a:lvl5pPr marL="2057295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»"/>
              <a:defRPr/>
            </a:lvl5pPr>
            <a:lvl6pPr marL="2514471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6pPr>
            <a:lvl7pPr marL="2971648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7pPr>
            <a:lvl8pPr marL="3428825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8pPr>
            <a:lvl9pPr marL="3886001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marL="0" marR="0" indent="0" algn="l" defTabSz="410751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69" kern="1200">
                <a:solidFill>
                  <a:srgbClr val="5C5C5C"/>
                </a:solidFill>
                <a:latin typeface="Iowan Old Style Italic" charset="0"/>
                <a:cs typeface="Iowan Old Style Italic" charset="0"/>
                <a:sym typeface="Iowan Old Style Italic" charset="0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83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51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2309016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0" algn="l" rtl="0">
              <a:spcBef>
                <a:spcPts val="640"/>
              </a:spcBef>
              <a:buClr>
                <a:srgbClr val="6C3F9C"/>
              </a:buClr>
              <a:buFont typeface="Arial"/>
              <a:buChar char="•"/>
              <a:defRPr/>
            </a:lvl1pPr>
            <a:lvl2pPr marL="742950" indent="1587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90500" algn="l" rtl="0">
              <a:spcBef>
                <a:spcPts val="480"/>
              </a:spcBef>
              <a:buClr>
                <a:srgbClr val="BA8BDD"/>
              </a:buClr>
              <a:buFont typeface="Arial"/>
              <a:buChar char="•"/>
              <a:defRPr/>
            </a:lvl3pPr>
            <a:lvl4pPr marL="16002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46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 rot="5400000">
            <a:off x="4732335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541334" y="190498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127000" algn="l" rtl="0">
              <a:spcBef>
                <a:spcPts val="640"/>
              </a:spcBef>
              <a:buClr>
                <a:srgbClr val="6C3F9C"/>
              </a:buClr>
              <a:buFont typeface="Arial"/>
              <a:buChar char="•"/>
              <a:defRPr/>
            </a:lvl1pPr>
            <a:lvl2pPr marL="742950" indent="1587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90500" algn="l" rtl="0">
              <a:spcBef>
                <a:spcPts val="480"/>
              </a:spcBef>
              <a:buClr>
                <a:srgbClr val="BA8BDD"/>
              </a:buClr>
              <a:buFont typeface="Arial"/>
              <a:buChar char="•"/>
              <a:defRPr/>
            </a:lvl3pPr>
            <a:lvl4pPr marL="16002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1651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95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 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82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62000" y="1676400"/>
            <a:ext cx="7467600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4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47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62000" y="1676401"/>
            <a:ext cx="7467600" cy="2971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marL="0" marR="0" indent="0" algn="l" defTabSz="410751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69" kern="1200">
                <a:solidFill>
                  <a:srgbClr val="5C5C5C"/>
                </a:solidFill>
                <a:latin typeface="Iowan Old Style Italic" charset="0"/>
                <a:cs typeface="Iowan Old Style Italic" charset="0"/>
                <a:sym typeface="Iowan Old Style Italic" charset="0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0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882" indent="228588" algn="l" rtl="0">
              <a:spcBef>
                <a:spcPts val="640"/>
              </a:spcBef>
              <a:buClr>
                <a:srgbClr val="6C3F9C"/>
              </a:buClr>
              <a:buFont typeface="Trebuchet MS"/>
              <a:buChar char="•"/>
              <a:defRPr/>
            </a:lvl1pPr>
            <a:lvl2pPr marL="742912" indent="222239" algn="l" rtl="0">
              <a:spcBef>
                <a:spcPts val="560"/>
              </a:spcBef>
              <a:buClr>
                <a:schemeClr val="dk1"/>
              </a:buClr>
              <a:buFont typeface="Trebuchet MS"/>
              <a:buChar char="–"/>
              <a:defRPr/>
            </a:lvl2pPr>
            <a:lvl3pPr marL="1142942" indent="241288" algn="l" rtl="0">
              <a:spcBef>
                <a:spcPts val="480"/>
              </a:spcBef>
              <a:buClr>
                <a:srgbClr val="BA8BDD"/>
              </a:buClr>
              <a:buFont typeface="Trebuchet MS"/>
              <a:buChar char="•"/>
              <a:defRPr/>
            </a:lvl3pPr>
            <a:lvl4pPr marL="1600118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–"/>
              <a:defRPr/>
            </a:lvl4pPr>
            <a:lvl5pPr marL="2057295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»"/>
              <a:defRPr/>
            </a:lvl5pPr>
            <a:lvl6pPr marL="2514471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6pPr>
            <a:lvl7pPr marL="2971648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7pPr>
            <a:lvl8pPr marL="3428825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8pPr>
            <a:lvl9pPr marL="3886001" indent="165091" algn="l" rtl="0">
              <a:spcBef>
                <a:spcPts val="400"/>
              </a:spcBef>
              <a:buClr>
                <a:schemeClr val="dk1"/>
              </a:buClr>
              <a:buFont typeface="Trebuchet MS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marL="0" marR="0" indent="0" algn="l" defTabSz="410751" rtl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69" kern="1200">
                <a:solidFill>
                  <a:srgbClr val="5C5C5C"/>
                </a:solidFill>
                <a:latin typeface="Iowan Old Style Italic" charset="0"/>
                <a:cs typeface="Iowan Old Style Italic" charset="0"/>
                <a:sym typeface="Iowan Old Style Italic" charset="0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3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88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127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3F9C"/>
              </a:buClr>
              <a:buFont typeface="Arial"/>
              <a:buChar char="•"/>
              <a:defRPr/>
            </a:lvl1pPr>
            <a:lvl2pPr marL="742950" marR="0" indent="158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A8BDD"/>
              </a:buClr>
              <a:buFont typeface="Arial"/>
              <a:buChar char="•"/>
              <a:defRPr/>
            </a:lvl3pPr>
            <a:lvl4pPr marL="1600200" marR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7363592" y="6118300"/>
            <a:ext cx="1551807" cy="5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708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753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2" r:id="rId5"/>
    <p:sldLayoutId id="2147483673" r:id="rId6"/>
    <p:sldLayoutId id="2147483674" r:id="rId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647" y="228824"/>
            <a:ext cx="8228707" cy="10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1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4" y="6117953"/>
            <a:ext cx="1551533" cy="58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921" y="6356821"/>
            <a:ext cx="7085707" cy="36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defTabSz="91435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5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321457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42915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964372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285829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9"/>
          <p:cNvSpPr txBox="1">
            <a:spLocks noGrp="1"/>
          </p:cNvSpPr>
          <p:nvPr>
            <p:ph type="title"/>
          </p:nvPr>
        </p:nvSpPr>
        <p:spPr bwMode="auto">
          <a:xfrm>
            <a:off x="457647" y="228824"/>
            <a:ext cx="8228707" cy="10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2051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2052" name="Shape 1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4" y="6117953"/>
            <a:ext cx="1551533" cy="58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921" y="6356821"/>
            <a:ext cx="7085707" cy="36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defTabSz="91435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8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321457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42915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964372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285829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"/>
          <p:cNvSpPr txBox="1">
            <a:spLocks noGrp="1"/>
          </p:cNvSpPr>
          <p:nvPr>
            <p:ph type="title"/>
          </p:nvPr>
        </p:nvSpPr>
        <p:spPr bwMode="auto">
          <a:xfrm>
            <a:off x="457647" y="228824"/>
            <a:ext cx="8228707" cy="10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3075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3076" name="Shape 1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4" y="6117953"/>
            <a:ext cx="1551533" cy="58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921" y="6356821"/>
            <a:ext cx="7085707" cy="36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defTabSz="91435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18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321457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42915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964372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285829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9"/>
          <p:cNvSpPr txBox="1">
            <a:spLocks noGrp="1"/>
          </p:cNvSpPr>
          <p:nvPr>
            <p:ph type="title"/>
          </p:nvPr>
        </p:nvSpPr>
        <p:spPr bwMode="auto">
          <a:xfrm>
            <a:off x="457647" y="228824"/>
            <a:ext cx="8228707" cy="10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4099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4100" name="Shape 1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44" y="6117953"/>
            <a:ext cx="1551533" cy="58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52921" y="6356821"/>
            <a:ext cx="7085707" cy="36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defTabSz="914353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kern="0">
                <a:solidFill>
                  <a:srgbClr val="000000"/>
                </a:solidFill>
                <a:latin typeface="Arial"/>
                <a:cs typeface="Arial"/>
                <a:sym typeface="Arial"/>
              </a:defRPr>
            </a:lvl1pPr>
            <a:lvl2pPr marL="457177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35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53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70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588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06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236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413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36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321457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42915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964372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285829"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6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ah@cpedv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1380" y="1523629"/>
            <a:ext cx="1294805" cy="1371823"/>
          </a:xfrm>
          <a:prstGeom prst="ellips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>
              <a:defRPr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607219" y="2234654"/>
            <a:ext cx="6952878" cy="193997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lnSpc>
                <a:spcPct val="115000"/>
              </a:lnSpc>
              <a:buClr>
                <a:srgbClr val="6C3F9C"/>
              </a:buClr>
              <a:buSzPct val="25000"/>
              <a:defRPr/>
            </a:pPr>
            <a:r>
              <a:rPr lang="en-US" sz="4000" b="1" dirty="0">
                <a:solidFill>
                  <a:schemeClr val="dk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Prevention Peer Network</a:t>
            </a:r>
            <a:br>
              <a:rPr lang="en-US" sz="4000" b="1" dirty="0">
                <a:solidFill>
                  <a:schemeClr val="dk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</a:br>
            <a:r>
              <a:rPr lang="en-US" sz="1600" b="1" dirty="0" smtClean="0">
                <a:solidFill>
                  <a:schemeClr val="dk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February 23, 2017</a:t>
            </a:r>
            <a:endParaRPr lang="en-US" sz="1600" b="1" dirty="0">
              <a:solidFill>
                <a:schemeClr val="dk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292" name="Shape 12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7" y="3307334"/>
            <a:ext cx="7421687" cy="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Shape 125"/>
          <p:cNvSpPr/>
          <p:nvPr/>
        </p:nvSpPr>
        <p:spPr>
          <a:xfrm>
            <a:off x="304726" y="6103441"/>
            <a:ext cx="6858000" cy="830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defTabSz="914353">
              <a:buClr>
                <a:srgbClr val="000000"/>
              </a:buClr>
              <a:defRPr/>
            </a:pPr>
            <a:endParaRPr sz="1000" ker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defTabSz="914353">
              <a:buClr>
                <a:srgbClr val="000000"/>
              </a:buClr>
              <a:buSzPct val="25000"/>
              <a:defRPr/>
            </a:pPr>
            <a:r>
              <a:rPr lang="en-US" ker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14772" y="5649145"/>
            <a:ext cx="4439171" cy="1126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defTabSz="914353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43464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5344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Message Themes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What’s </a:t>
            </a:r>
            <a:r>
              <a:rPr lang="en-US" sz="28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wrong</a:t>
            </a: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?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Concern</a:t>
            </a:r>
            <a:endParaRPr lang="en-US" sz="28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Why </a:t>
            </a:r>
            <a:r>
              <a:rPr lang="en-US" sz="28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does it matter</a:t>
            </a: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?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Value</a:t>
            </a:r>
            <a:endParaRPr lang="en-US" sz="28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cs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What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should be done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?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Solution</a:t>
            </a:r>
            <a:endParaRPr lang="en-US" sz="2800" dirty="0">
              <a:latin typeface="Frutiger LT Std 55 Roman" panose="020B0602020204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85766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Message Themes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408" y="5680733"/>
            <a:ext cx="866889" cy="85583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1814756" y="2578784"/>
            <a:ext cx="6795844" cy="3974415"/>
          </a:xfrm>
          <a:prstGeom prst="rect">
            <a:avLst/>
          </a:prstGeom>
        </p:spPr>
        <p:txBody>
          <a:bodyPr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smtClean="0">
                <a:latin typeface="Frutiger LT Std 55 Roman" panose="020B0602020204020204" pitchFamily="34" charset="0"/>
                <a:cs typeface="Trebuchet MS"/>
              </a:rPr>
              <a:t>Students can’t learn if they’re hurting or don’t feel safe.</a:t>
            </a:r>
            <a:r>
              <a:rPr lang="en-US" sz="2000" dirty="0">
                <a:latin typeface="Frutiger LT Std 55 Roman" panose="020B0602020204020204" pitchFamily="34" charset="0"/>
                <a:cs typeface="Trebuchet MS"/>
              </a:rPr>
              <a:t> </a:t>
            </a:r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r>
              <a:rPr lang="en-US" sz="2000" dirty="0" smtClean="0">
                <a:latin typeface="Frutiger LT Std 55 Roman" panose="020B0602020204020204" pitchFamily="34" charset="0"/>
                <a:cs typeface="Trebuchet MS"/>
              </a:rPr>
              <a:t>Schools </a:t>
            </a:r>
            <a:r>
              <a:rPr lang="en-US" sz="2000" dirty="0">
                <a:latin typeface="Frutiger LT Std 55 Roman" panose="020B0602020204020204" pitchFamily="34" charset="0"/>
                <a:cs typeface="Trebuchet MS"/>
              </a:rPr>
              <a:t>have a responsibility to give students the skills they need to succeed in the classroom and in life. </a:t>
            </a:r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r>
              <a:rPr lang="en-US" sz="2000" dirty="0" smtClean="0">
                <a:latin typeface="Frutiger LT Std 55 Roman" panose="020B0602020204020204" pitchFamily="34" charset="0"/>
                <a:cs typeface="Trebuchet MS"/>
              </a:rPr>
              <a:t>Healthy </a:t>
            </a:r>
            <a:r>
              <a:rPr lang="en-US" sz="2000" dirty="0">
                <a:latin typeface="Frutiger LT Std 55 Roman" panose="020B0602020204020204" pitchFamily="34" charset="0"/>
                <a:cs typeface="Trebuchet MS"/>
              </a:rPr>
              <a:t>relationships are the foundation for a strong and healthy community. </a:t>
            </a:r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endParaRPr lang="en-US" sz="2000" dirty="0" smtClean="0">
              <a:latin typeface="Frutiger LT Std 55 Roman" panose="020B0602020204020204" pitchFamily="34" charset="0"/>
              <a:cs typeface="Trebuchet MS"/>
            </a:endParaRPr>
          </a:p>
          <a:p>
            <a:endParaRPr lang="en-US" sz="2000" dirty="0">
              <a:latin typeface="Frutiger LT Std 55 Roman" panose="020B0602020204020204" pitchFamily="34" charset="0"/>
              <a:cs typeface="Trebuchet MS"/>
            </a:endParaRPr>
          </a:p>
          <a:p>
            <a:r>
              <a:rPr lang="en-US" sz="2000" dirty="0" smtClean="0">
                <a:latin typeface="Frutiger LT Std 55 Roman" panose="020B0602020204020204" pitchFamily="34" charset="0"/>
                <a:cs typeface="Trebuchet MS"/>
              </a:rPr>
              <a:t>Together </a:t>
            </a:r>
            <a:r>
              <a:rPr lang="en-US" sz="2000" dirty="0">
                <a:latin typeface="Frutiger LT Std 55 Roman" panose="020B0602020204020204" pitchFamily="34" charset="0"/>
                <a:cs typeface="Trebuchet MS"/>
              </a:rPr>
              <a:t>we can prevent teen dating violence.</a:t>
            </a:r>
          </a:p>
          <a:p>
            <a:r>
              <a:rPr lang="en-US" sz="2000" dirty="0" smtClean="0">
                <a:latin typeface="Frutiger LT Std 55 Roman" panose="020B0602020204020204" pitchFamily="34" charset="0"/>
                <a:cs typeface="Trebuchet MS"/>
              </a:rPr>
              <a:t> </a:t>
            </a:r>
            <a:endParaRPr lang="en-US" sz="2000" dirty="0">
              <a:latin typeface="Frutiger LT Std 55 Roman" panose="020B0602020204020204" pitchFamily="34" charset="0"/>
              <a:cs typeface="Trebuchet MS"/>
            </a:endParaRPr>
          </a:p>
        </p:txBody>
      </p:sp>
      <p:pic>
        <p:nvPicPr>
          <p:cNvPr id="26" name="Content Placeholder 2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0" y="2500256"/>
            <a:ext cx="866889" cy="86688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98411" y="3533281"/>
            <a:ext cx="907756" cy="855839"/>
            <a:chOff x="598411" y="3533281"/>
            <a:chExt cx="907756" cy="855839"/>
          </a:xfrm>
        </p:grpSpPr>
        <p:sp>
          <p:nvSpPr>
            <p:cNvPr id="30" name="Rounded Rectangle 29"/>
            <p:cNvSpPr/>
            <p:nvPr/>
          </p:nvSpPr>
          <p:spPr>
            <a:xfrm>
              <a:off x="598411" y="3533281"/>
              <a:ext cx="866889" cy="85583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6" y="3556348"/>
              <a:ext cx="713061" cy="83277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678860" y="2536055"/>
            <a:ext cx="705987" cy="735899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67149" y="4578323"/>
            <a:ext cx="901270" cy="855839"/>
            <a:chOff x="567149" y="4578323"/>
            <a:chExt cx="901270" cy="855839"/>
          </a:xfrm>
        </p:grpSpPr>
        <p:sp>
          <p:nvSpPr>
            <p:cNvPr id="34" name="Rounded Rectangle 33"/>
            <p:cNvSpPr/>
            <p:nvPr/>
          </p:nvSpPr>
          <p:spPr>
            <a:xfrm>
              <a:off x="601530" y="4578323"/>
              <a:ext cx="866889" cy="85583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"/>
            <p:cNvGrpSpPr>
              <a:grpSpLocks/>
            </p:cNvGrpSpPr>
            <p:nvPr/>
          </p:nvGrpSpPr>
          <p:grpSpPr bwMode="auto">
            <a:xfrm>
              <a:off x="567149" y="4862889"/>
              <a:ext cx="898150" cy="286706"/>
              <a:chOff x="108622556" y="104348704"/>
              <a:chExt cx="3408889" cy="1371719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94876" y="104786973"/>
                <a:ext cx="933450" cy="93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622556" y="104348704"/>
                <a:ext cx="1371719" cy="1371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27793" y="104348704"/>
                <a:ext cx="1371719" cy="1371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97995" y="104786973"/>
                <a:ext cx="933450" cy="93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1814756" y="4828249"/>
            <a:ext cx="68720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8" y="5791401"/>
            <a:ext cx="647087" cy="721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" y="152155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utiger LT Std 55 Roman" panose="020B0602020204020204" pitchFamily="34" charset="0"/>
                <a:cs typeface="Trebuchet MS"/>
              </a:rPr>
              <a:t>Examples of messaging themes to use throughout our work.</a:t>
            </a:r>
            <a:endParaRPr lang="en-US" sz="2400" dirty="0">
              <a:latin typeface="Frutiger LT Std 55 Roman" panose="020B0602020204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692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5344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Follow Up Webinar Series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Effectively Engaging </a:t>
            </a:r>
            <a:r>
              <a:rPr lang="en-US" sz="28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S</a:t>
            </a: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chool </a:t>
            </a:r>
            <a:r>
              <a:rPr lang="en-US" sz="28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B</a:t>
            </a: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oards</a:t>
            </a: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Community Engagement and </a:t>
            </a:r>
            <a:r>
              <a:rPr lang="en-US" sz="28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</a:t>
            </a: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oalition Building</a:t>
            </a: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Steps To Create Positive Media Coverage Part 1</a:t>
            </a: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Steps </a:t>
            </a:r>
            <a:r>
              <a:rPr lang="en-US" sz="28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To Create Positive Media </a:t>
            </a: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Coverage Part 2</a:t>
            </a: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Using Social Media to Change the Narrative</a:t>
            </a:r>
          </a:p>
        </p:txBody>
      </p:sp>
    </p:spTree>
    <p:extLst>
      <p:ext uri="{BB962C8B-B14F-4D97-AF65-F5344CB8AC3E}">
        <p14:creationId xmlns:p14="http://schemas.microsoft.com/office/powerpoint/2010/main" val="1343250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Questions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838200"/>
            <a:ext cx="7696200" cy="9325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5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Upcoming Trainings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38397" y="3220048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indent="0" algn="ctr">
              <a:buNone/>
            </a:pPr>
            <a:r>
              <a:rPr lang="en-US" sz="2000" b="1" dirty="0" smtClean="0">
                <a:latin typeface="Frutiger LT Std 55 Roman" panose="020B0602020204020204" pitchFamily="34" charset="0"/>
              </a:rPr>
              <a:t>Strategic </a:t>
            </a:r>
            <a:r>
              <a:rPr lang="en-US" sz="2000" b="1" dirty="0">
                <a:latin typeface="Frutiger LT Std 55 Roman" panose="020B0602020204020204" pitchFamily="34" charset="0"/>
              </a:rPr>
              <a:t>Communications Training to Prevent Adolescent Dating </a:t>
            </a:r>
            <a:r>
              <a:rPr lang="en-US" sz="2000" b="1" dirty="0" smtClean="0">
                <a:latin typeface="Frutiger LT Std 55 Roman" panose="020B0602020204020204" pitchFamily="34" charset="0"/>
              </a:rPr>
              <a:t>Abuse</a:t>
            </a:r>
          </a:p>
          <a:p>
            <a:endParaRPr lang="en-US" sz="2000" dirty="0">
              <a:latin typeface="Frutiger LT Std 55 Roman" panose="020B0602020204020204" pitchFamily="34" charset="0"/>
            </a:endParaRPr>
          </a:p>
          <a:p>
            <a:r>
              <a:rPr lang="en-US" sz="2000" i="1" dirty="0" smtClean="0">
                <a:latin typeface="Frutiger LT Std 55 Roman" panose="020B0602020204020204" pitchFamily="34" charset="0"/>
              </a:rPr>
              <a:t>Tuesday, March 28, 2017 </a:t>
            </a:r>
            <a:r>
              <a:rPr lang="mr-IN" sz="2000" i="1" dirty="0" smtClean="0">
                <a:latin typeface="Frutiger LT Std 55 Roman" panose="020B0602020204020204" pitchFamily="34" charset="0"/>
              </a:rPr>
              <a:t>–</a:t>
            </a:r>
            <a:r>
              <a:rPr lang="en-US" sz="2000" i="1" dirty="0" smtClean="0">
                <a:latin typeface="Frutiger LT Std 55 Roman" panose="020B0602020204020204" pitchFamily="34" charset="0"/>
              </a:rPr>
              <a:t> Santa Clara, CA</a:t>
            </a:r>
          </a:p>
          <a:p>
            <a:endParaRPr lang="en-US" sz="2000" dirty="0">
              <a:latin typeface="Frutiger LT Std 55 Roman" panose="020B0602020204020204" pitchFamily="34" charset="0"/>
            </a:endParaRPr>
          </a:p>
          <a:p>
            <a:r>
              <a:rPr lang="en-US" sz="2000" i="1" dirty="0">
                <a:latin typeface="Frutiger LT Std 55 Roman" panose="020B0602020204020204" pitchFamily="34" charset="0"/>
              </a:rPr>
              <a:t>Tuesday, </a:t>
            </a:r>
            <a:r>
              <a:rPr lang="en-US" sz="2000" i="1" dirty="0" smtClean="0">
                <a:latin typeface="Frutiger LT Std 55 Roman" panose="020B0602020204020204" pitchFamily="34" charset="0"/>
              </a:rPr>
              <a:t>April 4, </a:t>
            </a:r>
            <a:r>
              <a:rPr lang="en-US" sz="2000" i="1" dirty="0">
                <a:latin typeface="Frutiger LT Std 55 Roman" panose="020B0602020204020204" pitchFamily="34" charset="0"/>
              </a:rPr>
              <a:t>2017 </a:t>
            </a:r>
            <a:r>
              <a:rPr lang="mr-IN" sz="2000" i="1" dirty="0">
                <a:latin typeface="Frutiger LT Std 55 Roman" panose="020B0602020204020204" pitchFamily="34" charset="0"/>
              </a:rPr>
              <a:t>–</a:t>
            </a:r>
            <a:r>
              <a:rPr lang="en-US" sz="2000" i="1" dirty="0">
                <a:latin typeface="Frutiger LT Std 55 Roman" panose="020B0602020204020204" pitchFamily="34" charset="0"/>
              </a:rPr>
              <a:t> </a:t>
            </a:r>
            <a:r>
              <a:rPr lang="en-US" sz="2000" i="1" dirty="0" smtClean="0">
                <a:latin typeface="Frutiger LT Std 55 Roman" panose="020B0602020204020204" pitchFamily="34" charset="0"/>
              </a:rPr>
              <a:t>Fresno, CA</a:t>
            </a:r>
          </a:p>
          <a:p>
            <a:pPr indent="0">
              <a:buNone/>
            </a:pPr>
            <a:endParaRPr lang="en-US" sz="2000" i="1" dirty="0" smtClean="0">
              <a:latin typeface="Frutiger LT Std 55 Roman" panose="020B0602020204020204" pitchFamily="34" charset="0"/>
            </a:endParaRPr>
          </a:p>
          <a:p>
            <a:pPr indent="0" algn="ctr">
              <a:buNone/>
            </a:pPr>
            <a:r>
              <a:rPr lang="en-US" sz="2000" i="1" dirty="0" smtClean="0">
                <a:latin typeface="Frutiger LT Std 55 Roman" panose="020B0602020204020204" pitchFamily="34" charset="0"/>
              </a:rPr>
              <a:t>Registration is now open</a:t>
            </a:r>
            <a:endParaRPr lang="en-US" sz="2000" dirty="0">
              <a:latin typeface="Frutiger LT Std 55 Roman" panose="020B0602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420349"/>
            <a:ext cx="4191000" cy="16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6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Contact 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981200"/>
            <a:ext cx="853440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>Contact Micah to register or get more information about the upcoming trainings</a:t>
            </a:r>
          </a:p>
          <a:p>
            <a:endParaRPr lang="en-US" sz="2800" dirty="0" smtClean="0">
              <a:solidFill>
                <a:srgbClr val="000000"/>
              </a:solidFill>
              <a:latin typeface="Frutiger LT Std 55 Roman" panose="020B0602020204020204" pitchFamily="34" charset="0"/>
              <a:cs typeface="Trebuchet MS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>Micah Zimmermaker</a:t>
            </a:r>
            <a: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>Prevention and Education Policy Specialist</a:t>
            </a:r>
            <a:b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2800" dirty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>California Partnership to End Domestic </a:t>
            </a:r>
            <a: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>Violence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  <a:hlinkClick r:id="rId3"/>
              </a:rPr>
              <a:t>micah@cpedv.org</a:t>
            </a:r>
            <a:endParaRPr lang="en-US" sz="2800" dirty="0">
              <a:solidFill>
                <a:srgbClr val="000000"/>
              </a:solidFill>
              <a:latin typeface="Frutiger LT Std 55 Roman" panose="020B0602020204020204" pitchFamily="34" charset="0"/>
              <a:cs typeface="Trebuchet MS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Frutiger LT Std 55 Roman" panose="020B0602020204020204" pitchFamily="34" charset="0"/>
                <a:cs typeface="Trebuchet MS"/>
              </a:rPr>
              <a:t>(707) 367-2187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utiger LT Std 55 Roman" panose="020B0602020204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87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1131" y="1524000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65840" y="1371600"/>
            <a:ext cx="8305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6C3F9C"/>
              </a:buClr>
              <a:buSzPct val="25000"/>
            </a:pPr>
            <a:r>
              <a:rPr lang="en-US" sz="4400" dirty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P</a:t>
            </a:r>
            <a: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revention Trainings:</a:t>
            </a:r>
            <a:b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20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3200" b="1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Building Change Together</a:t>
            </a:r>
            <a:br>
              <a:rPr lang="en-US" sz="3200" b="1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3200" b="1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Primary Prevention Core Competencies</a:t>
            </a:r>
            <a:endParaRPr lang="en-US" sz="4000" b="1" dirty="0">
              <a:solidFill>
                <a:schemeClr val="tx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07881" y="3307080"/>
            <a:ext cx="7421718" cy="45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5662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Collaborative Effort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1028" name="Picture 4" descr="http://www.oesnews.com/wp-content/uploads/2015/04/caloes_dhs-co-logo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6"/>
          <a:stretch/>
        </p:blipFill>
        <p:spPr bwMode="auto">
          <a:xfrm>
            <a:off x="1371600" y="3933497"/>
            <a:ext cx="3200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lc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93" y="3933497"/>
            <a:ext cx="233498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d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93" y="1316735"/>
            <a:ext cx="218466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ped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3935"/>
            <a:ext cx="36208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2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Core Competencies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739775" indent="-514350">
              <a:buFont typeface="+mj-lt"/>
              <a:buAutoNum type="arabicPeriod"/>
            </a:pPr>
            <a:r>
              <a:rPr lang="en-US" sz="3200" b="1" dirty="0" smtClean="0">
                <a:latin typeface="Frutiger LT Std 55 Roman" panose="020B0602020204020204" pitchFamily="34" charset="0"/>
              </a:rPr>
              <a:t>Foundations in Primary Prevention of DV/TDV/SV and Social Change</a:t>
            </a:r>
          </a:p>
          <a:p>
            <a:pPr marL="739775" indent="-514350">
              <a:buFont typeface="+mj-lt"/>
              <a:buAutoNum type="arabicPeriod"/>
            </a:pPr>
            <a:endParaRPr lang="en-US" sz="1200" b="1" dirty="0" smtClean="0">
              <a:latin typeface="Frutiger LT Std 55 Roman" panose="020B0602020204020204" pitchFamily="34" charset="0"/>
            </a:endParaRPr>
          </a:p>
          <a:p>
            <a:pPr marL="739775" indent="-514350">
              <a:buFont typeface="+mj-lt"/>
              <a:buAutoNum type="arabicPeriod"/>
            </a:pPr>
            <a:r>
              <a:rPr lang="en-US" sz="3200" b="1" dirty="0" smtClean="0">
                <a:latin typeface="Frutiger LT Std 55 Roman" panose="020B0602020204020204" pitchFamily="34" charset="0"/>
              </a:rPr>
              <a:t>Planning</a:t>
            </a:r>
          </a:p>
          <a:p>
            <a:pPr marL="739775" indent="-514350">
              <a:buFont typeface="+mj-lt"/>
              <a:buAutoNum type="arabicPeriod"/>
            </a:pPr>
            <a:endParaRPr lang="en-US" sz="1200" b="1" dirty="0" smtClean="0">
              <a:latin typeface="Frutiger LT Std 55 Roman" panose="020B0602020204020204" pitchFamily="34" charset="0"/>
            </a:endParaRPr>
          </a:p>
          <a:p>
            <a:pPr marL="739775" indent="-514350">
              <a:buFont typeface="+mj-lt"/>
              <a:buAutoNum type="arabicPeriod"/>
            </a:pPr>
            <a:r>
              <a:rPr lang="en-US" sz="3200" b="1" dirty="0" smtClean="0">
                <a:latin typeface="Frutiger LT Std 55 Roman" panose="020B0602020204020204" pitchFamily="34" charset="0"/>
              </a:rPr>
              <a:t>Implementing</a:t>
            </a:r>
          </a:p>
          <a:p>
            <a:pPr marL="739775" indent="-514350">
              <a:buFont typeface="+mj-lt"/>
              <a:buAutoNum type="arabicPeriod"/>
            </a:pPr>
            <a:endParaRPr lang="en-US" sz="1200" b="1" dirty="0" smtClean="0">
              <a:latin typeface="Frutiger LT Std 55 Roman" panose="020B0602020204020204" pitchFamily="34" charset="0"/>
            </a:endParaRPr>
          </a:p>
          <a:p>
            <a:pPr marL="739775" indent="-514350">
              <a:buFont typeface="+mj-lt"/>
              <a:buAutoNum type="arabicPeriod"/>
            </a:pPr>
            <a:r>
              <a:rPr lang="en-US" sz="3200" b="1" dirty="0" smtClean="0">
                <a:latin typeface="Frutiger LT Std 55 Roman" panose="020B0602020204020204" pitchFamily="34" charset="0"/>
              </a:rPr>
              <a:t>Evaluating</a:t>
            </a:r>
          </a:p>
          <a:p>
            <a:pPr marL="739775" indent="-514350">
              <a:buFont typeface="+mj-lt"/>
              <a:buAutoNum type="arabicPeriod"/>
            </a:pPr>
            <a:endParaRPr lang="en-US" sz="1200" b="1" dirty="0" smtClean="0">
              <a:latin typeface="Frutiger LT Std 55 Roman" panose="020B0602020204020204" pitchFamily="34" charset="0"/>
            </a:endParaRPr>
          </a:p>
          <a:p>
            <a:pPr marL="739775" indent="-514350">
              <a:buFont typeface="+mj-lt"/>
              <a:buAutoNum type="arabicPeriod"/>
            </a:pPr>
            <a:r>
              <a:rPr lang="en-US" sz="3200" b="1" dirty="0" smtClean="0">
                <a:latin typeface="Frutiger LT Std 55 Roman" panose="020B0602020204020204" pitchFamily="34" charset="0"/>
              </a:rPr>
              <a:t>Sustaining</a:t>
            </a:r>
          </a:p>
        </p:txBody>
      </p:sp>
    </p:spTree>
    <p:extLst>
      <p:ext uri="{BB962C8B-B14F-4D97-AF65-F5344CB8AC3E}">
        <p14:creationId xmlns:p14="http://schemas.microsoft.com/office/powerpoint/2010/main" val="187760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Community of Practice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5105400" cy="4572000"/>
          </a:xfrm>
        </p:spPr>
        <p:txBody>
          <a:bodyPr anchor="ctr"/>
          <a:lstStyle/>
          <a:p>
            <a:pPr marL="166688" indent="-117475"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rutiger LT Std 55 Roman" panose="020B0602020204020204" pitchFamily="34" charset="0"/>
              </a:rPr>
              <a:t>Prevention practitioners can feel isolated</a:t>
            </a:r>
          </a:p>
          <a:p>
            <a:pPr marL="166688" indent="-117475">
              <a:buSzPct val="75000"/>
              <a:buFont typeface="Courier New" panose="02070309020205020404" pitchFamily="49" charset="0"/>
              <a:buChar char="o"/>
            </a:pPr>
            <a:endParaRPr lang="en-US" sz="2400" dirty="0" smtClean="0">
              <a:latin typeface="Frutiger LT Std 55 Roman" panose="020B0602020204020204" pitchFamily="34" charset="0"/>
            </a:endParaRPr>
          </a:p>
          <a:p>
            <a:pPr marL="166688" indent="-117475"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Frutiger LT Std 55 Roman" panose="020B0602020204020204" pitchFamily="34" charset="0"/>
              </a:rPr>
              <a:t>Prevention efforts can feel </a:t>
            </a:r>
            <a:r>
              <a:rPr lang="en-US" sz="2400" dirty="0" err="1" smtClean="0">
                <a:latin typeface="Frutiger LT Std 55 Roman" panose="020B0602020204020204" pitchFamily="34" charset="0"/>
              </a:rPr>
              <a:t>siloed</a:t>
            </a:r>
            <a:r>
              <a:rPr lang="en-US" sz="2400" dirty="0" smtClean="0">
                <a:latin typeface="Frutiger LT Std 55 Roman" panose="020B0602020204020204" pitchFamily="34" charset="0"/>
              </a:rPr>
              <a:t> within organizations and/or communities</a:t>
            </a:r>
          </a:p>
          <a:p>
            <a:pPr marL="166688" indent="-117475">
              <a:buSzPct val="75000"/>
              <a:buFont typeface="Courier New" panose="02070309020205020404" pitchFamily="49" charset="0"/>
              <a:buChar char="o"/>
            </a:pPr>
            <a:endParaRPr lang="en-US" sz="2400" dirty="0" smtClean="0">
              <a:latin typeface="Frutiger LT Std 55 Roman" panose="020B0602020204020204" pitchFamily="34" charset="0"/>
            </a:endParaRPr>
          </a:p>
          <a:p>
            <a:pPr marL="166688" indent="-117475">
              <a:buSzPct val="75000"/>
              <a:buFont typeface="Courier New" panose="02070309020205020404" pitchFamily="49" charset="0"/>
              <a:buChar char="o"/>
            </a:pPr>
            <a:r>
              <a:rPr lang="en-US" sz="2400" dirty="0">
                <a:latin typeface="Frutiger LT Std 55 Roman" panose="020B0602020204020204" pitchFamily="34" charset="0"/>
              </a:rPr>
              <a:t>C</a:t>
            </a:r>
            <a:r>
              <a:rPr lang="en-US" sz="2400" dirty="0" smtClean="0">
                <a:latin typeface="Frutiger LT Std 55 Roman" panose="020B0602020204020204" pitchFamily="34" charset="0"/>
              </a:rPr>
              <a:t>ollaborative </a:t>
            </a:r>
            <a:r>
              <a:rPr lang="en-US" sz="2400" dirty="0">
                <a:latin typeface="Frutiger LT Std 55 Roman" panose="020B0602020204020204" pitchFamily="34" charset="0"/>
              </a:rPr>
              <a:t>and supportive Community of Practice among prevention </a:t>
            </a:r>
            <a:r>
              <a:rPr lang="en-US" sz="2400" dirty="0" smtClean="0">
                <a:latin typeface="Frutiger LT Std 55 Roman" panose="020B0602020204020204" pitchFamily="34" charset="0"/>
              </a:rPr>
              <a:t>advocates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6667"/>
          <a:stretch/>
        </p:blipFill>
        <p:spPr>
          <a:xfrm>
            <a:off x="5541741" y="1676400"/>
            <a:ext cx="36022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647" y="228824"/>
            <a:ext cx="8228707" cy="1088305"/>
          </a:xfrm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buSzPct val="25000"/>
              <a:defRPr/>
            </a:pPr>
            <a:r>
              <a:rPr lang="en-US" sz="3600" b="1" dirty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Control Panel</a:t>
            </a:r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73" y="1600647"/>
            <a:ext cx="3628801" cy="452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1088306" y="2079501"/>
            <a:ext cx="3124274" cy="275704"/>
          </a:xfrm>
          <a:prstGeom prst="rightArrow">
            <a:avLst>
              <a:gd name="adj1" fmla="val 50000"/>
              <a:gd name="adj2" fmla="val 39428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Frutiger LT Std 55 Roman" panose="020B0602020204020204" pitchFamily="34" charset="0"/>
                <a:cs typeface="Arial"/>
                <a:sym typeface="Arial"/>
              </a:rPr>
              <a:t>Expand/minimize the control panel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447726" y="1687711"/>
            <a:ext cx="3124274" cy="380628"/>
          </a:xfrm>
          <a:prstGeom prst="rightArrow">
            <a:avLst>
              <a:gd name="adj1" fmla="val 50000"/>
              <a:gd name="adj2" fmla="val 39428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Frutiger LT Std 55 Roman" panose="020B0602020204020204" pitchFamily="34" charset="0"/>
                <a:cs typeface="Arial"/>
                <a:sym typeface="Arial"/>
              </a:rPr>
              <a:t>Expand Audio for call in information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67098" y="3153296"/>
            <a:ext cx="3124275" cy="380628"/>
          </a:xfrm>
          <a:prstGeom prst="rightArrow">
            <a:avLst>
              <a:gd name="adj1" fmla="val 50000"/>
              <a:gd name="adj2" fmla="val 39428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Frutiger LT Std 55 Roman" panose="020B0602020204020204" pitchFamily="34" charset="0"/>
                <a:cs typeface="Arial"/>
                <a:sym typeface="Arial"/>
              </a:rPr>
              <a:t>Raise your hand to be unmuted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824" y="6366867"/>
            <a:ext cx="41902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1400" b="1" i="1" kern="0" dirty="0">
                <a:solidFill>
                  <a:srgbClr val="000000"/>
                </a:solidFill>
                <a:latin typeface="Frutiger LT Std 55 Roman" panose="020B0602020204020204" pitchFamily="34" charset="0"/>
                <a:cs typeface="Arial"/>
                <a:sym typeface="Arial"/>
              </a:rPr>
              <a:t>Please note, this webinar is being recorded.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67098" y="5307584"/>
            <a:ext cx="3124275" cy="318120"/>
          </a:xfrm>
          <a:prstGeom prst="rightArrow">
            <a:avLst>
              <a:gd name="adj1" fmla="val 50000"/>
              <a:gd name="adj2" fmla="val 39428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Frutiger LT Std 55 Roman" panose="020B0602020204020204" pitchFamily="34" charset="0"/>
                <a:cs typeface="Arial"/>
                <a:sym typeface="Arial"/>
              </a:rPr>
              <a:t>Type questions/comments here</a:t>
            </a:r>
          </a:p>
        </p:txBody>
      </p:sp>
    </p:spTree>
    <p:extLst>
      <p:ext uri="{BB962C8B-B14F-4D97-AF65-F5344CB8AC3E}">
        <p14:creationId xmlns:p14="http://schemas.microsoft.com/office/powerpoint/2010/main" val="352001517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Frutiger LT Std 55 Roman" panose="020B0602020204020204" pitchFamily="34" charset="0"/>
              </a:rPr>
              <a:t>Social Justice Approach to Violence Prevention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14" y="1676400"/>
            <a:ext cx="8229600" cy="4114800"/>
          </a:xfrm>
        </p:spPr>
        <p:txBody>
          <a:bodyPr anchor="ctr"/>
          <a:lstStyle/>
          <a:p>
            <a:pPr indent="-117475">
              <a:buSzPct val="75000"/>
            </a:pPr>
            <a:r>
              <a:rPr lang="en-US" sz="2800" dirty="0" smtClean="0">
                <a:latin typeface="Frutiger LT Std 55 Roman" panose="020B0602020204020204" pitchFamily="34" charset="0"/>
              </a:rPr>
              <a:t>Intersecting </a:t>
            </a:r>
            <a:r>
              <a:rPr lang="en-US" sz="2800" dirty="0">
                <a:latin typeface="Frutiger LT Std 55 Roman" panose="020B0602020204020204" pitchFamily="34" charset="0"/>
              </a:rPr>
              <a:t>forms of oppression and their links to prevention of DV, TDV, and </a:t>
            </a:r>
            <a:r>
              <a:rPr lang="en-US" sz="2800" dirty="0" smtClean="0">
                <a:latin typeface="Frutiger LT Std 55 Roman" panose="020B0602020204020204" pitchFamily="34" charset="0"/>
              </a:rPr>
              <a:t>SV</a:t>
            </a:r>
          </a:p>
          <a:p>
            <a:pPr indent="-117475">
              <a:buSzPct val="75000"/>
              <a:buNone/>
            </a:pPr>
            <a:endParaRPr lang="en-US" sz="2800" dirty="0" smtClean="0">
              <a:latin typeface="Frutiger LT Std 55 Roman" panose="020B0602020204020204" pitchFamily="34" charset="0"/>
            </a:endParaRPr>
          </a:p>
          <a:p>
            <a:pPr indent="-117475">
              <a:buSzPct val="75000"/>
            </a:pPr>
            <a:r>
              <a:rPr lang="en-US" sz="2800" dirty="0" smtClean="0">
                <a:latin typeface="Frutiger LT Std 55 Roman" panose="020B0602020204020204" pitchFamily="34" charset="0"/>
              </a:rPr>
              <a:t>Intergenerational </a:t>
            </a:r>
            <a:r>
              <a:rPr lang="en-US" sz="2800" dirty="0">
                <a:latin typeface="Frutiger LT Std 55 Roman" panose="020B0602020204020204" pitchFamily="34" charset="0"/>
              </a:rPr>
              <a:t>and </a:t>
            </a:r>
            <a:r>
              <a:rPr lang="en-US" sz="2800" dirty="0" smtClean="0">
                <a:latin typeface="Frutiger LT Std 55 Roman" panose="020B0602020204020204" pitchFamily="34" charset="0"/>
              </a:rPr>
              <a:t>community initiatives</a:t>
            </a:r>
          </a:p>
          <a:p>
            <a:pPr indent="-117475">
              <a:buSzPct val="75000"/>
              <a:buNone/>
            </a:pPr>
            <a:endParaRPr lang="en-US" sz="2800" dirty="0" smtClean="0">
              <a:latin typeface="Frutiger LT Std 55 Roman" panose="020B0602020204020204" pitchFamily="34" charset="0"/>
            </a:endParaRPr>
          </a:p>
          <a:p>
            <a:pPr indent="-117475">
              <a:buSzPct val="75000"/>
            </a:pPr>
            <a:r>
              <a:rPr lang="en-US" sz="2800" dirty="0" smtClean="0">
                <a:latin typeface="Frutiger LT Std 55 Roman" panose="020B0602020204020204" pitchFamily="34" charset="0"/>
              </a:rPr>
              <a:t>Engaging multilingual communities</a:t>
            </a:r>
            <a:endParaRPr lang="en-US" sz="2800" dirty="0"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0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Youth Collaboration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857250" indent="-514350">
              <a:buSzPct val="75000"/>
              <a:buFont typeface="+mj-lt"/>
              <a:buAutoNum type="arabicPeriod"/>
            </a:pPr>
            <a:r>
              <a:rPr lang="en-US" sz="2600" dirty="0">
                <a:latin typeface="Frutiger LT Std 55 Roman" panose="020B0602020204020204" pitchFamily="34" charset="0"/>
              </a:rPr>
              <a:t>Explore adultism </a:t>
            </a:r>
          </a:p>
          <a:p>
            <a:pPr marL="857250" indent="-514350">
              <a:buSzPct val="75000"/>
              <a:buFont typeface="+mj-lt"/>
              <a:buAutoNum type="arabicPeriod"/>
            </a:pPr>
            <a:endParaRPr lang="en-US" sz="2600" dirty="0" smtClean="0">
              <a:latin typeface="Frutiger LT Std 55 Roman" panose="020B0602020204020204" pitchFamily="34" charset="0"/>
            </a:endParaRPr>
          </a:p>
          <a:p>
            <a:pPr marL="857250" indent="-514350">
              <a:buSzPct val="75000"/>
              <a:buFont typeface="+mj-lt"/>
              <a:buAutoNum type="arabicPeriod"/>
            </a:pPr>
            <a:r>
              <a:rPr lang="en-US" sz="2600" dirty="0" smtClean="0">
                <a:latin typeface="Frutiger LT Std 55 Roman" panose="020B0602020204020204" pitchFamily="34" charset="0"/>
              </a:rPr>
              <a:t>Promote </a:t>
            </a:r>
            <a:r>
              <a:rPr lang="en-US" sz="2600" dirty="0">
                <a:latin typeface="Frutiger LT Std 55 Roman" panose="020B0602020204020204" pitchFamily="34" charset="0"/>
              </a:rPr>
              <a:t>youth development </a:t>
            </a:r>
            <a:r>
              <a:rPr lang="en-US" sz="2600" dirty="0" smtClean="0">
                <a:latin typeface="Frutiger LT Std 55 Roman" panose="020B0602020204020204" pitchFamily="34" charset="0"/>
              </a:rPr>
              <a:t>and intergenerational partnerships</a:t>
            </a:r>
          </a:p>
          <a:p>
            <a:pPr marL="857250" indent="-514350">
              <a:buSzPct val="75000"/>
              <a:buFont typeface="+mj-lt"/>
              <a:buAutoNum type="arabicPeriod"/>
            </a:pPr>
            <a:endParaRPr lang="en-US" sz="2600" dirty="0" smtClean="0">
              <a:latin typeface="Frutiger LT Std 55 Roman" panose="020B0602020204020204" pitchFamily="34" charset="0"/>
            </a:endParaRPr>
          </a:p>
          <a:p>
            <a:pPr marL="857250" indent="-514350">
              <a:buSzPct val="75000"/>
              <a:buFont typeface="+mj-lt"/>
              <a:buAutoNum type="arabicPeriod"/>
            </a:pPr>
            <a:r>
              <a:rPr lang="en-US" sz="2600" dirty="0" smtClean="0">
                <a:latin typeface="Frutiger LT Std 55 Roman" panose="020B0602020204020204" pitchFamily="34" charset="0"/>
              </a:rPr>
              <a:t>Evaluate youth engagement within organizations</a:t>
            </a:r>
            <a:endParaRPr lang="en-US" sz="2600" dirty="0"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088135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How has this been implemented?</a:t>
            </a:r>
            <a:endParaRPr lang="en-US" sz="40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2050" name="Picture 2" descr="Image result for house of r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5943600" cy="14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meleon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6"/>
          <a:stretch/>
        </p:blipFill>
        <p:spPr bwMode="auto">
          <a:xfrm>
            <a:off x="1447800" y="1634019"/>
            <a:ext cx="5943600" cy="17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6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Youth Collaboration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9" y="1316735"/>
            <a:ext cx="414372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81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Youth Collaboration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3935539" cy="52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Youth Collaboration</a:t>
            </a:r>
            <a:endParaRPr lang="en-US" sz="44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86000"/>
            <a:ext cx="2286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276475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Youth Collaboration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CPEDV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7162800" cy="53651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Youth Collaboration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CPEDV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295400"/>
            <a:ext cx="8732519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Youth Collaboration </a:t>
            </a:r>
            <a:endParaRPr lang="en-US" sz="4000" dirty="0"/>
          </a:p>
        </p:txBody>
      </p:sp>
      <p:pic>
        <p:nvPicPr>
          <p:cNvPr id="4" name="Picture 3" descr="LEAD Training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6477000" cy="4915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Youth Collaboration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CPEDV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82972"/>
            <a:ext cx="8305800" cy="46079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647" y="228824"/>
            <a:ext cx="8228707" cy="1088305"/>
          </a:xfr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buSzPct val="25000"/>
              <a:defRPr/>
            </a:pPr>
            <a:r>
              <a:rPr lang="en-US" sz="3600" b="1" dirty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Agenda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92906" y="1393032"/>
            <a:ext cx="8229824" cy="4343177"/>
          </a:xfr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indent="-342882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Opening Circle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endParaRPr lang="en-US" sz="24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882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Primary prevention trainings offered through the Partnership</a:t>
            </a:r>
            <a:endParaRPr lang="en-US" sz="24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endParaRPr lang="en-US" sz="24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marL="321457" indent="-321457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Q&amp;A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endParaRPr lang="en-US" sz="24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882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Discussion: Shared expertise, emerging issues, challenges, triumphs</a:t>
            </a:r>
          </a:p>
        </p:txBody>
      </p:sp>
    </p:spTree>
    <p:extLst>
      <p:ext uri="{BB962C8B-B14F-4D97-AF65-F5344CB8AC3E}">
        <p14:creationId xmlns:p14="http://schemas.microsoft.com/office/powerpoint/2010/main" val="2017548040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Youth Collaboration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PEDV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3669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Collaborative Change Approach</a:t>
            </a:r>
            <a:endParaRPr lang="en-US" sz="42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>
              <a:buClr>
                <a:srgbClr val="7030A0"/>
              </a:buClr>
              <a:buSzPct val="75000"/>
            </a:pPr>
            <a:r>
              <a:rPr lang="en-US" sz="2800" dirty="0">
                <a:latin typeface="Frutiger LT Std 55 Roman" panose="020B0602020204020204" pitchFamily="34" charset="0"/>
              </a:rPr>
              <a:t>Apply </a:t>
            </a:r>
            <a:r>
              <a:rPr lang="en-US" sz="2800" dirty="0" smtClean="0">
                <a:latin typeface="Frutiger LT Std 55 Roman" panose="020B0602020204020204" pitchFamily="34" charset="0"/>
              </a:rPr>
              <a:t>the </a:t>
            </a:r>
            <a:r>
              <a:rPr lang="en-US" sz="2800" dirty="0">
                <a:latin typeface="Frutiger LT Std 55 Roman" panose="020B0602020204020204" pitchFamily="34" charset="0"/>
              </a:rPr>
              <a:t>Collaborative Change </a:t>
            </a:r>
            <a:r>
              <a:rPr lang="en-US" sz="2800" dirty="0" smtClean="0">
                <a:latin typeface="Frutiger LT Std 55 Roman" panose="020B0602020204020204" pitchFamily="34" charset="0"/>
              </a:rPr>
              <a:t>Approach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sz="2800" dirty="0" smtClean="0">
                <a:latin typeface="Frutiger LT Std 55 Roman" panose="020B0602020204020204" pitchFamily="34" charset="0"/>
              </a:rPr>
              <a:t>Provides structure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sz="2800" dirty="0" smtClean="0">
                <a:latin typeface="Frutiger LT Std 55 Roman" panose="020B0602020204020204" pitchFamily="34" charset="0"/>
              </a:rPr>
              <a:t>Develop a shared set of goals and values</a:t>
            </a:r>
          </a:p>
          <a:p>
            <a:pPr lvl="1" indent="0">
              <a:buClr>
                <a:srgbClr val="7030A0"/>
              </a:buClr>
              <a:buSzPct val="75000"/>
              <a:buNone/>
            </a:pPr>
            <a:endParaRPr lang="en-US" sz="1200" dirty="0">
              <a:latin typeface="Frutiger LT Std 55 Roman" panose="020B0602020204020204" pitchFamily="34" charset="0"/>
            </a:endParaRPr>
          </a:p>
          <a:p>
            <a:pPr marL="569913" indent="-225425">
              <a:buClr>
                <a:srgbClr val="7030A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utiger LT Std 55 Roman" panose="020B0602020204020204" pitchFamily="34" charset="0"/>
              </a:rPr>
              <a:t>Community Change</a:t>
            </a:r>
          </a:p>
          <a:p>
            <a:pPr marL="344488" indent="0">
              <a:buClr>
                <a:srgbClr val="7030A0"/>
              </a:buClr>
              <a:buSzPct val="75000"/>
              <a:buNone/>
            </a:pPr>
            <a:endParaRPr lang="en-US" sz="1200" dirty="0" smtClean="0">
              <a:latin typeface="Frutiger LT Std 55 Roman" panose="020B0602020204020204" pitchFamily="34" charset="0"/>
            </a:endParaRPr>
          </a:p>
          <a:p>
            <a:pPr marL="569913" indent="-225425">
              <a:buClr>
                <a:srgbClr val="7030A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utiger LT Std 55 Roman" panose="020B0602020204020204" pitchFamily="34" charset="0"/>
              </a:rPr>
              <a:t>Engaging Resistance</a:t>
            </a:r>
            <a:endParaRPr lang="en-US" sz="2800" dirty="0"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chemeClr val="bg1"/>
                </a:solidFill>
                <a:latin typeface="Frutiger LT Std 55 Roman" panose="020B0602020204020204" pitchFamily="34" charset="0"/>
              </a:rPr>
              <a:t>Action Plans</a:t>
            </a:r>
            <a:endParaRPr lang="en-US" sz="420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3351"/>
            <a:ext cx="7467600" cy="1383708"/>
          </a:xfrm>
        </p:spPr>
        <p:txBody>
          <a:bodyPr anchor="ctr"/>
          <a:lstStyle/>
          <a:p>
            <a:pPr marL="344488" indent="-117475">
              <a:buSzPct val="75000"/>
            </a:pPr>
            <a:r>
              <a:rPr lang="en-US" sz="2200" dirty="0" smtClean="0">
                <a:latin typeface="Frutiger LT Std 55 Roman" panose="020B0602020204020204" pitchFamily="34" charset="0"/>
              </a:rPr>
              <a:t>Provide space for practitioners to apply learnings and develop Action Plans</a:t>
            </a:r>
          </a:p>
          <a:p>
            <a:pPr marL="344488" indent="-117475">
              <a:buSzPct val="75000"/>
              <a:buNone/>
            </a:pPr>
            <a:endParaRPr lang="en-US" sz="600" dirty="0" smtClean="0">
              <a:latin typeface="Frutiger LT Std 55 Roman" panose="020B0602020204020204" pitchFamily="34" charset="0"/>
            </a:endParaRPr>
          </a:p>
          <a:p>
            <a:pPr marL="344488" indent="-117475">
              <a:buSzPct val="75000"/>
            </a:pPr>
            <a:r>
              <a:rPr lang="en-US" sz="2200" dirty="0" smtClean="0">
                <a:latin typeface="Frutiger LT Std 55 Roman" panose="020B0602020204020204" pitchFamily="34" charset="0"/>
              </a:rPr>
              <a:t>Identify needs for ongoing training and support</a:t>
            </a:r>
            <a:endParaRPr lang="en-US" sz="2200" dirty="0">
              <a:latin typeface="Frutiger LT Std 55 Roman" panose="020B0602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63961"/>
            <a:ext cx="5943600" cy="32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2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Questions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838200"/>
            <a:ext cx="7696200" cy="9325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dirty="0" smtClean="0">
                <a:ln w="12700">
                  <a:solidFill>
                    <a:srgbClr val="F8F8F8">
                      <a:satMod val="155000"/>
                    </a:srgbClr>
                  </a:solidFill>
                  <a:prstDash val="solid"/>
                </a:ln>
                <a:solidFill>
                  <a:srgbClr val="00000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0000" b="1" dirty="0">
              <a:ln w="12700">
                <a:solidFill>
                  <a:srgbClr val="F8F8F8">
                    <a:satMod val="155000"/>
                  </a:srgbClr>
                </a:solidFill>
                <a:prstDash val="solid"/>
              </a:ln>
              <a:solidFill>
                <a:srgbClr val="00000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0000" b="1" dirty="0">
              <a:ln w="12700">
                <a:solidFill>
                  <a:srgbClr val="F8F8F8">
                    <a:satMod val="155000"/>
                  </a:srgbClr>
                </a:solidFill>
                <a:prstDash val="solid"/>
              </a:ln>
              <a:solidFill>
                <a:srgbClr val="00000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0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82787"/>
            <a:ext cx="6804422" cy="2596307"/>
          </a:xfrm>
        </p:spPr>
        <p:txBody>
          <a:bodyPr anchor="ctr"/>
          <a:lstStyle/>
          <a:p>
            <a:pPr marL="321457" indent="-321457" algn="ctr"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atin typeface="Frutiger LT Std 55 Roman" panose="020B0602020204020204" pitchFamily="34" charset="0"/>
              </a:rPr>
              <a:t>Challenges or </a:t>
            </a:r>
            <a:r>
              <a:rPr lang="en-US" sz="2800" dirty="0" smtClean="0">
                <a:latin typeface="Frutiger LT Std 55 Roman" panose="020B0602020204020204" pitchFamily="34" charset="0"/>
              </a:rPr>
              <a:t>triumphs</a:t>
            </a:r>
            <a:r>
              <a:rPr lang="en-US" sz="2800" dirty="0" smtClean="0">
                <a:latin typeface="Frutiger LT Std 55 Roman" panose="020B0602020204020204" pitchFamily="34" charset="0"/>
              </a:rPr>
              <a:t>?</a:t>
            </a:r>
          </a:p>
          <a:p>
            <a:pPr marL="0" indent="0" algn="ctr">
              <a:buSzPct val="75000"/>
              <a:buNone/>
              <a:defRPr/>
            </a:pPr>
            <a:r>
              <a:rPr lang="en-US" sz="1200" dirty="0" smtClean="0">
                <a:latin typeface="Frutiger LT Std 55 Roman" panose="020B0602020204020204" pitchFamily="34" charset="0"/>
              </a:rPr>
              <a:t> </a:t>
            </a:r>
            <a:endParaRPr lang="en-US" sz="1200" dirty="0">
              <a:latin typeface="Frutiger LT Std 55 Roman" panose="020B0602020204020204" pitchFamily="34" charset="0"/>
            </a:endParaRPr>
          </a:p>
          <a:p>
            <a:pPr marL="321457" indent="-321457" algn="ctr">
              <a:buSzPct val="75000"/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latin typeface="Frutiger LT Std 55 Roman" panose="020B0602020204020204" pitchFamily="34" charset="0"/>
              </a:rPr>
              <a:t>Emerging issues? </a:t>
            </a:r>
            <a:endParaRPr lang="en-US" sz="2800" dirty="0">
              <a:latin typeface="Frutiger LT Std 55 Roman" panose="020B0602020204020204" pitchFamily="34" charset="0"/>
            </a:endParaRPr>
          </a:p>
        </p:txBody>
      </p:sp>
      <p:sp>
        <p:nvSpPr>
          <p:cNvPr id="4" name="Shape 146"/>
          <p:cNvSpPr txBox="1">
            <a:spLocks noGrp="1"/>
          </p:cNvSpPr>
          <p:nvPr>
            <p:ph type="title"/>
          </p:nvPr>
        </p:nvSpPr>
        <p:spPr>
          <a:xfrm>
            <a:off x="457647" y="228824"/>
            <a:ext cx="8228707" cy="1088305"/>
          </a:xfrm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  <a:defRPr/>
            </a:pPr>
            <a:r>
              <a:rPr lang="en-US" sz="3600" b="1" dirty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Shared expertise and discussion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98" y="4572000"/>
            <a:ext cx="3857625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69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7" y="1446609"/>
            <a:ext cx="7306717" cy="295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46"/>
          <p:cNvSpPr txBox="1">
            <a:spLocks noGrp="1"/>
          </p:cNvSpPr>
          <p:nvPr>
            <p:ph type="title"/>
          </p:nvPr>
        </p:nvSpPr>
        <p:spPr>
          <a:xfrm>
            <a:off x="457647" y="228824"/>
            <a:ext cx="8228707" cy="1088305"/>
          </a:xfrm>
        </p:spPr>
        <p:txBody>
          <a:bodyPr lIns="91425" tIns="91425" rIns="91425" bIns="91425" anchor="ctr" anchorCtr="0">
            <a:noAutofit/>
          </a:bodyPr>
          <a:lstStyle/>
          <a:p>
            <a:pPr>
              <a:buSzPct val="25000"/>
              <a:defRPr/>
            </a:pPr>
            <a:r>
              <a:rPr lang="en-US" sz="3200" dirty="0">
                <a:solidFill>
                  <a:schemeClr val="lt1"/>
                </a:solidFill>
                <a:ea typeface="Trebuchet MS"/>
                <a:cs typeface="Trebuchet MS"/>
                <a:sym typeface="Trebuchet MS"/>
              </a:rPr>
              <a:t>Together we’re stronger</a:t>
            </a:r>
          </a:p>
        </p:txBody>
      </p:sp>
      <p:sp>
        <p:nvSpPr>
          <p:cNvPr id="20484" name="Text Placeholder 3"/>
          <p:cNvSpPr txBox="1">
            <a:spLocks noGrp="1"/>
          </p:cNvSpPr>
          <p:nvPr>
            <p:ph type="body" idx="1"/>
          </p:nvPr>
        </p:nvSpPr>
        <p:spPr>
          <a:xfrm>
            <a:off x="1475631" y="4693667"/>
            <a:ext cx="3206874" cy="1382985"/>
          </a:xfrm>
        </p:spPr>
        <p:txBody>
          <a:bodyPr/>
          <a:lstStyle/>
          <a:p>
            <a:pPr marL="342665" indent="0" algn="ctr">
              <a:spcBef>
                <a:spcPts val="642"/>
              </a:spcBef>
              <a:buNone/>
            </a:pPr>
            <a:r>
              <a:rPr lang="en-US" altLang="en-US" sz="1687">
                <a:latin typeface="Frutiger LT Std 55 Roman" panose="020B0602020204020204" pitchFamily="34" charset="0"/>
                <a:cs typeface="Arial" panose="020B0604020202020204" pitchFamily="34" charset="0"/>
              </a:rPr>
              <a:t>Micah Zimmermaker</a:t>
            </a:r>
          </a:p>
          <a:p>
            <a:pPr marL="342665" indent="0" algn="ctr">
              <a:spcBef>
                <a:spcPts val="642"/>
              </a:spcBef>
              <a:buNone/>
            </a:pPr>
            <a:r>
              <a:rPr lang="en-US" altLang="en-US" sz="1687" b="1">
                <a:latin typeface="Frutiger LT Std 55 Roman" panose="020B0602020204020204" pitchFamily="34" charset="0"/>
                <a:cs typeface="Arial" panose="020B0604020202020204" pitchFamily="34" charset="0"/>
              </a:rPr>
              <a:t>Prevention and Education Policy Specialist</a:t>
            </a:r>
          </a:p>
          <a:p>
            <a:pPr marL="342665" indent="0" algn="ctr">
              <a:spcBef>
                <a:spcPts val="642"/>
              </a:spcBef>
              <a:buNone/>
            </a:pPr>
            <a:r>
              <a:rPr lang="en-US" altLang="en-US" sz="1687">
                <a:latin typeface="Frutiger LT Std 55 Roman" panose="020B0602020204020204" pitchFamily="34" charset="0"/>
                <a:cs typeface="Arial" panose="020B0604020202020204" pitchFamily="34" charset="0"/>
              </a:rPr>
              <a:t>micah@cpedv.org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589984" y="4693667"/>
            <a:ext cx="3166691" cy="138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3" tIns="64283" rIns="64283" bIns="64283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87672" indent="325115" algn="l" rtl="0" eaLnBrk="0" fontAlgn="base" hangingPunct="0">
              <a:spcBef>
                <a:spcPts val="910"/>
              </a:spcBef>
              <a:spcAft>
                <a:spcPct val="0"/>
              </a:spcAft>
              <a:buClr>
                <a:srgbClr val="6C3F9C"/>
              </a:buClr>
              <a:buFont typeface="Trebuchet MS"/>
              <a:buChar char="•"/>
              <a:defRPr sz="1900">
                <a:solidFill>
                  <a:srgbClr val="000000"/>
                </a:solidFill>
                <a:latin typeface="Frutiger LT Std 55 Roman" pitchFamily="34" charset="0"/>
                <a:ea typeface="Frutiger LT Std 55 Roman" pitchFamily="34" charset="0"/>
                <a:cs typeface="Arial"/>
                <a:sym typeface="Arial" pitchFamily="34" charset="0"/>
              </a:defRPr>
            </a:lvl1pPr>
            <a:lvl2pPr marL="1056623" indent="316084" algn="l" rtl="0" eaLnBrk="0" fontAlgn="base" hangingPunct="0">
              <a:spcBef>
                <a:spcPts val="796"/>
              </a:spcBef>
              <a:spcAft>
                <a:spcPct val="0"/>
              </a:spcAft>
              <a:buClr>
                <a:schemeClr val="dk1"/>
              </a:buClr>
              <a:buFont typeface="Trebuchet MS"/>
              <a:buChar char="–"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2pPr>
            <a:lvl3pPr marL="1625575" indent="343177" algn="l" rtl="0" eaLnBrk="0" fontAlgn="base" hangingPunct="0">
              <a:spcBef>
                <a:spcPts val="683"/>
              </a:spcBef>
              <a:spcAft>
                <a:spcPct val="0"/>
              </a:spcAft>
              <a:buClr>
                <a:srgbClr val="BA8BDD"/>
              </a:buClr>
              <a:buFont typeface="Trebuchet MS"/>
              <a:buChar char="•"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3pPr>
            <a:lvl4pPr marL="2275804" indent="234805" algn="l" rtl="0" eaLnBrk="0" fontAlgn="base" hangingPunct="0">
              <a:spcBef>
                <a:spcPts val="569"/>
              </a:spcBef>
              <a:spcAft>
                <a:spcPct val="0"/>
              </a:spcAft>
              <a:buClr>
                <a:schemeClr val="dk1"/>
              </a:buClr>
              <a:buFont typeface="Trebuchet MS"/>
              <a:buChar char="–"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4pPr>
            <a:lvl5pPr marL="2926034" indent="234805" algn="l" rtl="0" eaLnBrk="0" fontAlgn="base" hangingPunct="0">
              <a:spcBef>
                <a:spcPts val="569"/>
              </a:spcBef>
              <a:spcAft>
                <a:spcPct val="0"/>
              </a:spcAft>
              <a:buClr>
                <a:schemeClr val="dk1"/>
              </a:buClr>
              <a:buFont typeface="Trebuchet MS"/>
              <a:buChar char="»"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5pPr>
            <a:lvl6pPr marL="3576264" marR="0" indent="234805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 sz="1991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indent="234805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 sz="1991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indent="234805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 sz="1991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indent="234805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•"/>
              <a:defRPr sz="1991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ctr" defTabSz="642915">
              <a:buNone/>
              <a:defRPr/>
            </a:pPr>
            <a:r>
              <a:rPr lang="en-US" sz="1687" kern="0" dirty="0"/>
              <a:t>Miranda Stiers</a:t>
            </a:r>
          </a:p>
          <a:p>
            <a:pPr indent="0" algn="ctr" defTabSz="642915">
              <a:buNone/>
              <a:defRPr/>
            </a:pPr>
            <a:r>
              <a:rPr lang="en-US" sz="1687" b="1" kern="0" dirty="0"/>
              <a:t>Capacity-Building Program Coordinator</a:t>
            </a:r>
          </a:p>
          <a:p>
            <a:pPr indent="0" algn="ctr" defTabSz="642915">
              <a:buNone/>
              <a:defRPr/>
            </a:pPr>
            <a:r>
              <a:rPr lang="en-US" sz="1687" kern="0" dirty="0"/>
              <a:t>miranda@cpedv.org</a:t>
            </a:r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469366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2222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747676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46847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2222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747676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981275"/>
            <a:ext cx="8228707" cy="804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Frutiger LT Std 55 Roman" panose="020B0602020204020204" pitchFamily="34" charset="0"/>
                <a:sym typeface="Arial"/>
              </a:rPr>
              <a:t>Please type in your name, agency and location</a:t>
            </a:r>
          </a:p>
        </p:txBody>
      </p:sp>
      <p:sp>
        <p:nvSpPr>
          <p:cNvPr id="5" name="Shape 146"/>
          <p:cNvSpPr txBox="1">
            <a:spLocks noGrp="1"/>
          </p:cNvSpPr>
          <p:nvPr>
            <p:ph type="title"/>
          </p:nvPr>
        </p:nvSpPr>
        <p:spPr>
          <a:xfrm>
            <a:off x="457647" y="228824"/>
            <a:ext cx="8228707" cy="1088305"/>
          </a:xfr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buSzPct val="25000"/>
              <a:defRPr/>
            </a:pPr>
            <a:r>
              <a:rPr lang="en-US" sz="3600" b="1" dirty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Opening Circle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96" y="2811793"/>
            <a:ext cx="2837408" cy="27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2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1131" y="1524000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lnSpc>
                <a:spcPct val="115000"/>
              </a:lnSpc>
              <a:buClr>
                <a:srgbClr val="6C3F9C"/>
              </a:buClr>
              <a:buSzPct val="25000"/>
            </a:pPr>
            <a: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Prevention Trainings:</a:t>
            </a:r>
            <a:b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3600" dirty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Strategic Communications to </a:t>
            </a:r>
            <a:br>
              <a:rPr lang="en-US" sz="3600" dirty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</a:br>
            <a:r>
              <a:rPr lang="en-US" sz="3600" dirty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Prevent Adolescent Dating </a:t>
            </a:r>
            <a:r>
              <a:rPr lang="en-US" sz="3600" dirty="0" smtClean="0">
                <a:solidFill>
                  <a:schemeClr val="tx1"/>
                </a:solidFill>
                <a:latin typeface="Frutiger LT Std 55 Roman" panose="020B0602020204020204" pitchFamily="34" charset="0"/>
                <a:cs typeface="Trebuchet MS"/>
              </a:rPr>
              <a:t>Abuse</a:t>
            </a:r>
            <a:endParaRPr lang="en-US" sz="4400" b="1" dirty="0">
              <a:solidFill>
                <a:schemeClr val="tx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07881" y="3307080"/>
            <a:ext cx="7421718" cy="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304800" y="6103203"/>
            <a:ext cx="6858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00" kern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kern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21721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5344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Training Locations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800" b="1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Previous </a:t>
            </a:r>
            <a:r>
              <a:rPr lang="en-US" sz="2800" b="1" dirty="0">
                <a:latin typeface="Frutiger LT Std 55 Roman" panose="020B0602020204020204" pitchFamily="34" charset="0"/>
                <a:cs typeface="Trebuchet MS"/>
              </a:rPr>
              <a:t>Trainings</a:t>
            </a:r>
            <a:r>
              <a:rPr lang="en-US" sz="2800" b="1" dirty="0" smtClean="0">
                <a:latin typeface="Frutiger LT Std 55 Roman" panose="020B0602020204020204" pitchFamily="34" charset="0"/>
                <a:cs typeface="Trebuchet MS"/>
              </a:rPr>
              <a:t>: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January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2016 –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Sacramento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November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2016 –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Irvine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November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2016 – Red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Bluff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January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2017 –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Sacramento</a:t>
            </a:r>
          </a:p>
          <a:p>
            <a:pPr indent="-342900">
              <a:spcBef>
                <a:spcPts val="0"/>
              </a:spcBef>
            </a:pPr>
            <a:endParaRPr lang="en-US" sz="2800" dirty="0">
              <a:latin typeface="Frutiger LT Std 55 Roman" panose="020B0602020204020204" pitchFamily="34" charset="0"/>
              <a:cs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b="1" dirty="0" smtClean="0">
                <a:latin typeface="Frutiger LT Std 55 Roman" panose="020B0602020204020204" pitchFamily="34" charset="0"/>
                <a:cs typeface="Trebuchet MS"/>
              </a:rPr>
              <a:t>Upcoming </a:t>
            </a:r>
            <a:r>
              <a:rPr lang="en-US" sz="2800" b="1" dirty="0">
                <a:latin typeface="Frutiger LT Std 55 Roman" panose="020B0602020204020204" pitchFamily="34" charset="0"/>
                <a:cs typeface="Trebuchet MS"/>
              </a:rPr>
              <a:t>Trainings</a:t>
            </a:r>
            <a:r>
              <a:rPr lang="en-US" sz="2800" b="1" dirty="0" smtClean="0">
                <a:latin typeface="Frutiger LT Std 55 Roman" panose="020B0602020204020204" pitchFamily="34" charset="0"/>
                <a:cs typeface="Trebuchet MS"/>
              </a:rPr>
              <a:t>: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March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28</a:t>
            </a:r>
            <a:r>
              <a:rPr lang="en-US" sz="2800" baseline="30000" dirty="0">
                <a:latin typeface="Frutiger LT Std 55 Roman" panose="020B0602020204020204" pitchFamily="34" charset="0"/>
                <a:cs typeface="Trebuchet MS"/>
              </a:rPr>
              <a:t>th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 – Santa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Clara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April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4</a:t>
            </a:r>
            <a:r>
              <a:rPr lang="en-US" sz="2800" baseline="30000" dirty="0">
                <a:latin typeface="Frutiger LT Std 55 Roman" panose="020B0602020204020204" pitchFamily="34" charset="0"/>
                <a:cs typeface="Trebuchet MS"/>
              </a:rPr>
              <a:t>th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 -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Fresno</a:t>
            </a:r>
            <a:endParaRPr lang="en-US" sz="28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2411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5344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Current Framing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How often is teen dating violence discussed in the media?</a:t>
            </a:r>
          </a:p>
          <a:p>
            <a:pPr indent="-342900">
              <a:spcBef>
                <a:spcPts val="0"/>
              </a:spcBef>
            </a:pPr>
            <a:endParaRPr lang="en-US" sz="28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When is teen dating violence covered in the media?</a:t>
            </a:r>
          </a:p>
          <a:p>
            <a:pPr indent="-342900">
              <a:spcBef>
                <a:spcPts val="0"/>
              </a:spcBef>
            </a:pPr>
            <a:endParaRPr lang="en-US" sz="2800" dirty="0"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How can we stop teen dating violence?</a:t>
            </a:r>
          </a:p>
        </p:txBody>
      </p:sp>
    </p:spTree>
    <p:extLst>
      <p:ext uri="{BB962C8B-B14F-4D97-AF65-F5344CB8AC3E}">
        <p14:creationId xmlns:p14="http://schemas.microsoft.com/office/powerpoint/2010/main" val="15752036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5344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Framing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Portrait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vs.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Landscape</a:t>
            </a:r>
          </a:p>
          <a:p>
            <a:pPr lvl="1"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Individual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vs.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Community</a:t>
            </a:r>
          </a:p>
          <a:p>
            <a:pPr indent="-342900">
              <a:spcBef>
                <a:spcPts val="0"/>
              </a:spcBef>
            </a:pPr>
            <a:endParaRPr lang="en-US" sz="2800" dirty="0" smtClean="0">
              <a:latin typeface="Frutiger LT Std 55 Roman" panose="020B0602020204020204" pitchFamily="34" charset="0"/>
              <a:cs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Reframing</a:t>
            </a:r>
          </a:p>
        </p:txBody>
      </p:sp>
      <p:pic>
        <p:nvPicPr>
          <p:cNvPr id="2" name="Picture 1" descr="Couple kiss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429000" cy="2067739"/>
          </a:xfrm>
          <a:prstGeom prst="rect">
            <a:avLst/>
          </a:prstGeom>
        </p:spPr>
      </p:pic>
      <p:pic>
        <p:nvPicPr>
          <p:cNvPr id="3" name="Picture 2" descr="riot_kissing_w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64236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96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534400" cy="108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Identify Policy Goals and Messages</a:t>
            </a:r>
            <a:endParaRPr lang="en-US" sz="3600" b="1" dirty="0">
              <a:solidFill>
                <a:schemeClr val="lt1"/>
              </a:solidFill>
              <a:latin typeface="Frutiger LT Std 55 Roman" panose="020B0602020204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342900">
              <a:spcBef>
                <a:spcPts val="0"/>
              </a:spcBef>
            </a:pPr>
            <a:endParaRPr lang="en-US" sz="28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ea typeface="Trebuchet MS"/>
                <a:cs typeface="Trebuchet MS"/>
                <a:sym typeface="Trebuchet MS"/>
              </a:rPr>
              <a:t>What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are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your current policy and 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prevention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goals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?</a:t>
            </a:r>
          </a:p>
          <a:p>
            <a:pPr indent="-342900">
              <a:spcBef>
                <a:spcPts val="0"/>
              </a:spcBef>
            </a:pPr>
            <a:endParaRPr lang="en-US" sz="2800" dirty="0">
              <a:latin typeface="Frutiger LT Std 55 Roman" panose="020B0602020204020204" pitchFamily="34" charset="0"/>
              <a:cs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What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messages and messengers can help you accomplish these goals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?</a:t>
            </a:r>
          </a:p>
          <a:p>
            <a:pPr indent="-342900">
              <a:spcBef>
                <a:spcPts val="0"/>
              </a:spcBef>
            </a:pPr>
            <a:endParaRPr lang="en-US" sz="2800" dirty="0">
              <a:latin typeface="Frutiger LT Std 55 Roman" panose="020B0602020204020204" pitchFamily="34" charset="0"/>
              <a:cs typeface="Trebuchet MS"/>
            </a:endParaRPr>
          </a:p>
          <a:p>
            <a:pPr indent="-342900">
              <a:spcBef>
                <a:spcPts val="0"/>
              </a:spcBef>
            </a:pP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Who’s </a:t>
            </a:r>
            <a:r>
              <a:rPr lang="en-US" sz="2800" dirty="0">
                <a:latin typeface="Frutiger LT Std 55 Roman" panose="020B0602020204020204" pitchFamily="34" charset="0"/>
                <a:cs typeface="Trebuchet MS"/>
              </a:rPr>
              <a:t>influence is needed to pass or adopt your policy goals</a:t>
            </a:r>
            <a:r>
              <a:rPr lang="en-US" sz="2800" dirty="0" smtClean="0">
                <a:latin typeface="Frutiger LT Std 55 Roman" panose="020B0602020204020204" pitchFamily="34" charset="0"/>
                <a:cs typeface="Trebuchet MS"/>
              </a:rPr>
              <a:t>?</a:t>
            </a:r>
          </a:p>
          <a:p>
            <a:pPr indent="-342900">
              <a:spcBef>
                <a:spcPts val="0"/>
              </a:spcBef>
            </a:pPr>
            <a:endParaRPr lang="en-US" sz="2800" dirty="0">
              <a:latin typeface="Frutiger LT Std 55 Roman" panose="020B0602020204020204" pitchFamily="34" charset="0"/>
              <a:cs typeface="Trebuchet MS"/>
            </a:endParaRPr>
          </a:p>
          <a:p>
            <a:pPr indent="-342900">
              <a:spcBef>
                <a:spcPts val="0"/>
              </a:spcBef>
            </a:pPr>
            <a:endParaRPr lang="en-US"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86393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ule 1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 1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 1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dule 1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dule 1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593</Words>
  <Application>Microsoft Office PowerPoint</Application>
  <PresentationFormat>On-screen Show (4:3)</PresentationFormat>
  <Paragraphs>180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Courier New</vt:lpstr>
      <vt:lpstr>Frutiger LT Std 55 Roman</vt:lpstr>
      <vt:lpstr>Iowan Old Style Italic</vt:lpstr>
      <vt:lpstr>Trebuchet MS</vt:lpstr>
      <vt:lpstr>Wingdings</vt:lpstr>
      <vt:lpstr>Module 1</vt:lpstr>
      <vt:lpstr>1_Module 1</vt:lpstr>
      <vt:lpstr>2_Module 1</vt:lpstr>
      <vt:lpstr>3_Module 1</vt:lpstr>
      <vt:lpstr>4_Module 1</vt:lpstr>
      <vt:lpstr>Prevention Peer Network February 23, 2017</vt:lpstr>
      <vt:lpstr>Control Panel</vt:lpstr>
      <vt:lpstr>Agenda</vt:lpstr>
      <vt:lpstr>Opening Circle</vt:lpstr>
      <vt:lpstr>Prevention Trainings:  Strategic Communications to  Prevent Adolescent Dating Abuse</vt:lpstr>
      <vt:lpstr>Training Locations</vt:lpstr>
      <vt:lpstr>Current Framing</vt:lpstr>
      <vt:lpstr>Framing</vt:lpstr>
      <vt:lpstr>Identify Policy Goals and Messages</vt:lpstr>
      <vt:lpstr>Message Themes</vt:lpstr>
      <vt:lpstr>Message Themes</vt:lpstr>
      <vt:lpstr>Follow Up Webinar Series</vt:lpstr>
      <vt:lpstr>Questions</vt:lpstr>
      <vt:lpstr>Upcoming Trainings</vt:lpstr>
      <vt:lpstr>Contact Us</vt:lpstr>
      <vt:lpstr>Prevention Trainings:   Building Change Together Primary Prevention Core Competencies</vt:lpstr>
      <vt:lpstr>Collaborative Effort</vt:lpstr>
      <vt:lpstr>Core Competencies</vt:lpstr>
      <vt:lpstr>Community of Practice</vt:lpstr>
      <vt:lpstr>Social Justice Approach to Violence Prevention </vt:lpstr>
      <vt:lpstr>Youth Collaboration</vt:lpstr>
      <vt:lpstr>How has this been implemented?</vt:lpstr>
      <vt:lpstr>Youth Collaboration</vt:lpstr>
      <vt:lpstr>Youth Collaboration</vt:lpstr>
      <vt:lpstr>Youth Collaboration</vt:lpstr>
      <vt:lpstr>Youth Collaboration </vt:lpstr>
      <vt:lpstr>Youth Collaboration</vt:lpstr>
      <vt:lpstr>Youth Collaboration </vt:lpstr>
      <vt:lpstr>Youth Collaboration </vt:lpstr>
      <vt:lpstr>Youth Collaboration</vt:lpstr>
      <vt:lpstr>Collaborative Change Approach</vt:lpstr>
      <vt:lpstr>Action Plans</vt:lpstr>
      <vt:lpstr>Questions</vt:lpstr>
      <vt:lpstr>Shared expertise and discussion</vt:lpstr>
      <vt:lpstr>Together we’re stronger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Peer Network January 22, 2016</dc:title>
  <dc:creator>Miranda Stiers</dc:creator>
  <cp:lastModifiedBy>Miranda Stiers</cp:lastModifiedBy>
  <cp:revision>103</cp:revision>
  <dcterms:created xsi:type="dcterms:W3CDTF">2016-09-20T22:56:07Z</dcterms:created>
  <dcterms:modified xsi:type="dcterms:W3CDTF">2017-02-23T00:19:52Z</dcterms:modified>
</cp:coreProperties>
</file>